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59" r:id="rId4"/>
    <p:sldId id="260" r:id="rId5"/>
    <p:sldId id="261" r:id="rId6"/>
    <p:sldId id="262" r:id="rId7"/>
    <p:sldId id="263" r:id="rId8"/>
    <p:sldId id="264" r:id="rId9"/>
    <p:sldId id="265" r:id="rId10"/>
    <p:sldId id="267" r:id="rId11"/>
    <p:sldId id="266" r:id="rId12"/>
    <p:sldId id="268" r:id="rId13"/>
    <p:sldId id="269" r:id="rId14"/>
    <p:sldId id="270" r:id="rId15"/>
    <p:sldId id="272"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70" autoAdjust="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B86BF4-F1B6-4F58-A74A-745A42E6D9AA}" type="datetimeFigureOut">
              <a:rPr lang="fr-FR" smtClean="0"/>
              <a:t>07/10/2020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171C2C-D0EA-4B01-82EC-D29ACDF415A8}" type="slidenum">
              <a:rPr lang="fr-FR" smtClean="0"/>
              <a:t>‹N°›</a:t>
            </a:fld>
            <a:endParaRPr lang="fr-FR"/>
          </a:p>
        </p:txBody>
      </p:sp>
    </p:spTree>
    <p:extLst>
      <p:ext uri="{BB962C8B-B14F-4D97-AF65-F5344CB8AC3E}">
        <p14:creationId xmlns:p14="http://schemas.microsoft.com/office/powerpoint/2010/main" val="996539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indent="449580" algn="just">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 processus psychologique inhérent à la fin de vie est multifactoriel et peut venir s’inscrire dans la continuité du vécu de la maladie grave. Il entraine un profond retentissement chez le patient, où une souffrance intrinsèque l’anime. Plusieurs facteurs construisent cette souffrance : </a:t>
            </a:r>
          </a:p>
          <a:p>
            <a:pPr marL="342900" lvl="0" indent="-342900" algn="just">
              <a:lnSpc>
                <a:spcPct val="107000"/>
              </a:lnSpc>
              <a:buFont typeface="Calibri" panose="020F050202020403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l’angoisse de mort (état dans lequel les expériences individuelles telles que l’appréhension, l’inquiétude, la peur sont reliées à la mort et au mourir, </a:t>
            </a:r>
            <a:r>
              <a:rPr lang="fr-FR" sz="1800" dirty="0">
                <a:effectLst/>
                <a:latin typeface="Calibri" panose="020F0502020204030204" pitchFamily="34" charset="0"/>
                <a:ea typeface="Calibri" panose="020F0502020204030204" pitchFamily="34" charset="0"/>
                <a:cs typeface="Calibri" panose="020F0502020204030204" pitchFamily="34" charset="0"/>
              </a:rPr>
              <a:t>(</a:t>
            </a:r>
            <a:r>
              <a:rPr lang="fr-FR" sz="1800" dirty="0" err="1">
                <a:effectLst/>
                <a:latin typeface="Calibri" panose="020F0502020204030204" pitchFamily="34" charset="0"/>
                <a:ea typeface="Calibri" panose="020F0502020204030204" pitchFamily="34" charset="0"/>
                <a:cs typeface="Calibri" panose="020F0502020204030204" pitchFamily="34" charset="0"/>
              </a:rPr>
              <a:t>Carpenito-Moyet</a:t>
            </a:r>
            <a:r>
              <a:rPr lang="fr-FR" sz="1800" dirty="0">
                <a:effectLst/>
                <a:latin typeface="Calibri" panose="020F0502020204030204" pitchFamily="34" charset="0"/>
                <a:ea typeface="Calibri" panose="020F0502020204030204" pitchFamily="34" charset="0"/>
                <a:cs typeface="Calibri" panose="020F0502020204030204" pitchFamily="34" charset="0"/>
              </a:rPr>
              <a:t>, 2006)</a:t>
            </a:r>
            <a:r>
              <a:rPr lang="fr-FR" sz="18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gn="just">
              <a:lnSpc>
                <a:spcPct val="107000"/>
              </a:lnSpc>
              <a:buFont typeface="Calibri" panose="020F050202020403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le sentiment d’être un fardeau pour sa famille engendre chez le patient l’envie de mettre fin à ses jours rapidement ainsi que l’apparition d’idéations suicidaires. (</a:t>
            </a:r>
            <a:r>
              <a:rPr lang="fr-FR" sz="1800" dirty="0">
                <a:effectLst/>
                <a:latin typeface="Calibri" panose="020F0502020204030204" pitchFamily="34" charset="0"/>
                <a:ea typeface="Calibri" panose="020F0502020204030204" pitchFamily="34" charset="0"/>
                <a:cs typeface="Calibri" panose="020F0502020204030204" pitchFamily="34" charset="0"/>
              </a:rPr>
              <a:t>(</a:t>
            </a:r>
            <a:r>
              <a:rPr lang="fr-FR" sz="1800" dirty="0" err="1">
                <a:effectLst/>
                <a:latin typeface="Calibri" panose="020F0502020204030204" pitchFamily="34" charset="0"/>
                <a:ea typeface="Calibri" panose="020F0502020204030204" pitchFamily="34" charset="0"/>
                <a:cs typeface="Calibri" panose="020F0502020204030204" pitchFamily="34" charset="0"/>
              </a:rPr>
              <a:t>Akazawa</a:t>
            </a:r>
            <a:r>
              <a:rPr lang="fr-FR" sz="1800" dirty="0">
                <a:effectLst/>
                <a:latin typeface="Calibri" panose="020F0502020204030204" pitchFamily="34" charset="0"/>
                <a:ea typeface="Calibri" panose="020F0502020204030204" pitchFamily="34" charset="0"/>
                <a:cs typeface="Calibri" panose="020F0502020204030204" pitchFamily="34" charset="0"/>
              </a:rPr>
              <a:t> et al., 2010)</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buFont typeface="Calibri" panose="020F050202020403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la solitude (caractéristique centrale de la FdV et renforcée par la souffrance), </a:t>
            </a:r>
          </a:p>
          <a:p>
            <a:pPr marL="342900" lvl="0" indent="-342900" algn="just">
              <a:lnSpc>
                <a:spcPct val="107000"/>
              </a:lnSpc>
              <a:buFont typeface="Calibri" panose="020F050202020403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l’inquiétude pour la famille (peur de les laisser, les voir souffrir), </a:t>
            </a:r>
          </a:p>
          <a:p>
            <a:pPr marL="342900" lvl="0" indent="-342900" algn="just">
              <a:lnSpc>
                <a:spcPct val="107000"/>
              </a:lnSpc>
              <a:spcAft>
                <a:spcPts val="800"/>
              </a:spcAft>
              <a:buFont typeface="Calibri" panose="020F050202020403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la perte (de contrôle, de dépendance, d’espoir, de soi dans chacun des aspects de sa personne jusqu'à la mort (</a:t>
            </a:r>
            <a:r>
              <a:rPr lang="fr-FR" sz="1800" dirty="0">
                <a:effectLst/>
                <a:latin typeface="Calibri" panose="020F0502020204030204" pitchFamily="34" charset="0"/>
                <a:ea typeface="Calibri" panose="020F0502020204030204" pitchFamily="34" charset="0"/>
                <a:cs typeface="Calibri" panose="020F0502020204030204" pitchFamily="34" charset="0"/>
              </a:rPr>
              <a:t>(</a:t>
            </a:r>
            <a:r>
              <a:rPr lang="fr-FR" sz="1800" dirty="0" err="1">
                <a:effectLst/>
                <a:latin typeface="Calibri" panose="020F0502020204030204" pitchFamily="34" charset="0"/>
                <a:ea typeface="Calibri" panose="020F0502020204030204" pitchFamily="34" charset="0"/>
                <a:cs typeface="Calibri" panose="020F0502020204030204" pitchFamily="34" charset="0"/>
              </a:rPr>
              <a:t>Rattner</a:t>
            </a:r>
            <a:r>
              <a:rPr lang="fr-FR" sz="1800" dirty="0">
                <a:effectLst/>
                <a:latin typeface="Calibri" panose="020F0502020204030204" pitchFamily="34" charset="0"/>
                <a:ea typeface="Calibri" panose="020F0502020204030204" pitchFamily="34" charset="0"/>
                <a:cs typeface="Calibri" panose="020F0502020204030204" pitchFamily="34" charset="0"/>
              </a:rPr>
              <a:t> &amp; </a:t>
            </a:r>
            <a:r>
              <a:rPr lang="fr-FR" sz="1800" dirty="0" err="1">
                <a:effectLst/>
                <a:latin typeface="Calibri" panose="020F0502020204030204" pitchFamily="34" charset="0"/>
                <a:ea typeface="Calibri" panose="020F0502020204030204" pitchFamily="34" charset="0"/>
                <a:cs typeface="Calibri" panose="020F0502020204030204" pitchFamily="34" charset="0"/>
              </a:rPr>
              <a:t>Berzoff</a:t>
            </a:r>
            <a:r>
              <a:rPr lang="fr-FR" sz="1800" dirty="0">
                <a:effectLst/>
                <a:latin typeface="Calibri" panose="020F0502020204030204" pitchFamily="34" charset="0"/>
                <a:ea typeface="Calibri" panose="020F0502020204030204" pitchFamily="34" charset="0"/>
                <a:cs typeface="Calibri" panose="020F0502020204030204" pitchFamily="34" charset="0"/>
              </a:rPr>
              <a:t>, 2016)</a:t>
            </a:r>
            <a:r>
              <a:rPr lang="fr-FR" sz="1800" dirty="0">
                <a:effectLst/>
                <a:latin typeface="Calibri" panose="020F0502020204030204" pitchFamily="34" charset="0"/>
                <a:ea typeface="Calibri" panose="020F0502020204030204" pitchFamily="34" charset="0"/>
                <a:cs typeface="Times New Roman" panose="02020603050405020304" pitchFamily="18" charset="0"/>
              </a:rPr>
              <a:t>). Cela peut entrainer un sentiment d’être déconnecté et aliéné à la plus profonde et fondamentale partie de soi (). </a:t>
            </a: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2</a:t>
            </a:fld>
            <a:endParaRPr lang="fr-FR"/>
          </a:p>
        </p:txBody>
      </p:sp>
    </p:spTree>
    <p:extLst>
      <p:ext uri="{BB962C8B-B14F-4D97-AF65-F5344CB8AC3E}">
        <p14:creationId xmlns:p14="http://schemas.microsoft.com/office/powerpoint/2010/main" val="24745880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lnSpc>
                <a:spcPct val="107000"/>
              </a:lnSpc>
              <a:spcAft>
                <a:spcPts val="800"/>
              </a:spcAft>
            </a:pPr>
            <a:r>
              <a:rPr lang="fr-FR"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Avant de pouvoir débuter la première étude au sein des services d’onco-dermatologie et médecine interne, il a été nécessaire d’obtenir la validation du Comité d’éthique médicale du CHU.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L’étude a pu débuter (décembre 2019). Il était initialement prévu que cette étude ne dure que 3 mois, cependant, l’inclusion de patients s’est montrée plus longue que prévue. Elle s’est poursuivie au sein de la clinique Tivoli-Ducos au sein du service de médecine oncologique de mi-juillet à début septembre 2020.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11</a:t>
            </a:fld>
            <a:endParaRPr lang="fr-FR"/>
          </a:p>
        </p:txBody>
      </p:sp>
    </p:spTree>
    <p:extLst>
      <p:ext uri="{BB962C8B-B14F-4D97-AF65-F5344CB8AC3E}">
        <p14:creationId xmlns:p14="http://schemas.microsoft.com/office/powerpoint/2010/main" val="988135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Après validation du médecin référent, il était proposé aux patients de participer à l’étude après lecture de la note d’information. Les entretiens avaient lieu dans les chambres où ils étaient hospitalisés, sans la présence de leurs proches. Une grille d’entretien avait été établie et pré-testée auprès de 2 patients pour ajuster les questions. La durée des entretiens variait de 13 minutes à 45 minutes, le patient pouvait à tout moment clôturer l’entretien sans justification. Un seul entretien s’est fait sur deux jours car le patient présentait des symptômes envahissants. Les données socio-démographiques (sexe, âge, statut marital, profession) et médicales (diagnostic, motif de l’hospitalisation, date de l’arrêt des traitements curatifs et de la mise en place des soins de confort).  Il est aussi important de rapporter que j’avais déjà rencontré la majorité des patients au cours de leur précédente hospitalisation avant l’entretien dans le cadre de cette recherche. </a:t>
            </a:r>
            <a:r>
              <a:rPr lang="fr-FR" sz="1800" dirty="0">
                <a:effectLst/>
                <a:latin typeface="Calibri" panose="020F0502020204030204" pitchFamily="34" charset="0"/>
                <a:ea typeface="Calibri" panose="020F0502020204030204" pitchFamily="34" charset="0"/>
                <a:cs typeface="Times New Roman" panose="02020603050405020304" pitchFamily="18" charset="0"/>
              </a:rPr>
              <a:t>Si 20 patients étaient initialement éligibles, seulement 11 ont pu se voir proposer la recherche. Deux refusèrent, laissant le nombre d’entretiens réalisés à  9 </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L’ensemble des patients interrogés était des femmes, de 60 à 80 ans toutes atteintes de cancer.</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12</a:t>
            </a:fld>
            <a:endParaRPr lang="fr-FR"/>
          </a:p>
        </p:txBody>
      </p:sp>
    </p:spTree>
    <p:extLst>
      <p:ext uri="{BB962C8B-B14F-4D97-AF65-F5344CB8AC3E}">
        <p14:creationId xmlns:p14="http://schemas.microsoft.com/office/powerpoint/2010/main" val="24487649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effectLst/>
                <a:latin typeface="Calibri" panose="020F0502020204030204" pitchFamily="34" charset="0"/>
                <a:ea typeface="Calibri" panose="020F0502020204030204" pitchFamily="34" charset="0"/>
                <a:cs typeface="Times New Roman" panose="02020603050405020304" pitchFamily="18" charset="0"/>
              </a:rPr>
              <a:t>Aux premières étapes de cette recherche, nous constatons que la </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précarité de l’état physique des patients rend difficile la réalisation d’entretien, simplement du fait qu’à leur arrivée à l’hôpital les symptômes étaient trop importants, ou que la dégradation physique entrainait une perte de conscience. Il est également arrivé qu’entre la validation médicale et la réalisation de l’entretien (+/- 1 jour), les patients s’altéraient significativement et qu’il ne soit plus envisageable et raisonnable de leur faire passer. Aussi, certains patients ont été sujets à des symptômes importants durant l’entretien (dyspnée, asthénie), ce qui a demandé une certaine adaptabilité. Enfin, la présence de ces patients dans les services était variable en fonction des périodes</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13</a:t>
            </a:fld>
            <a:endParaRPr lang="fr-FR"/>
          </a:p>
        </p:txBody>
      </p:sp>
    </p:spTree>
    <p:extLst>
      <p:ext uri="{BB962C8B-B14F-4D97-AF65-F5344CB8AC3E}">
        <p14:creationId xmlns:p14="http://schemas.microsoft.com/office/powerpoint/2010/main" val="24697717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Ces données qualitatives vont donner lieu à une analyse thématique qui permettra de répondre à notre objectif de recherche. Par la suite, ces résultats ainsi que la mise en place de cette première étude permettront d’opérer certains réajustements en vue de notre seconde étude qui sera interventionnelle.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14</a:t>
            </a:fld>
            <a:endParaRPr lang="fr-FR"/>
          </a:p>
        </p:txBody>
      </p:sp>
    </p:spTree>
    <p:extLst>
      <p:ext uri="{BB962C8B-B14F-4D97-AF65-F5344CB8AC3E}">
        <p14:creationId xmlns:p14="http://schemas.microsoft.com/office/powerpoint/2010/main" val="4160199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800" dirty="0">
                <a:effectLst/>
                <a:latin typeface="Calibri" panose="020F0502020204030204" pitchFamily="34" charset="0"/>
                <a:ea typeface="Calibri" panose="020F0502020204030204" pitchFamily="34" charset="0"/>
                <a:cs typeface="Times New Roman" panose="02020603050405020304" pitchFamily="18" charset="0"/>
              </a:rPr>
              <a:t>L’impact de la fin de vie amène aussi à redessiner son identité et à inclure la mort. Erickson, auteur majeur dans le développement de l’identité, introduit la théorie du développement psychosocial. Il s’agit d’un modèle en 8 stades : confiance Vs méfiance ; autonomie Vs honte-doute ; initiative Vs culpabilité ; travail Vs infériorité ; identité Vs confusion des rôles ; intimité Vs isolation ; générativité Vs stagnation et intégrité Vs désespoir-dégoût. Ici, nous détaillerons les deux derniers stades</a:t>
            </a:r>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3</a:t>
            </a:fld>
            <a:endParaRPr lang="fr-FR"/>
          </a:p>
        </p:txBody>
      </p:sp>
    </p:spTree>
    <p:extLst>
      <p:ext uri="{BB962C8B-B14F-4D97-AF65-F5344CB8AC3E}">
        <p14:creationId xmlns:p14="http://schemas.microsoft.com/office/powerpoint/2010/main" val="12571955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indent="449580" algn="just">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 stade 7, générativité Vs stagnation couvre une longue période, environ 30 ans. L’individu développe un intérêt particulier pour la génération suivante, pour la guider mais aussi de sentir qu’il peut répondre à ses besoins. C’est-à-dire qu’il va chercher à procréer, s’impliquer d’un point de vue sociétal et/ou professionnel etc. Il cherche aussi à élargir ses intérêts et à réaliser une certaine immortalité en réalisant des projets qui laisseront des traces dans le temps. L’individu cherche alors à découvrir sa place dans le cycle de la vie des générations. (</a:t>
            </a:r>
            <a:r>
              <a:rPr lang="fr-FR" sz="1800" dirty="0">
                <a:effectLst/>
                <a:latin typeface="Calibri" panose="020F0502020204030204" pitchFamily="34" charset="0"/>
                <a:ea typeface="Calibri" panose="020F0502020204030204" pitchFamily="34" charset="0"/>
                <a:cs typeface="Calibri" panose="020F0502020204030204" pitchFamily="34" charset="0"/>
              </a:rPr>
              <a:t>(Erikson, 1994)</a:t>
            </a:r>
            <a:r>
              <a:rPr lang="fr-FR" sz="1800" dirty="0">
                <a:effectLst/>
                <a:latin typeface="Calibri" panose="020F0502020204030204" pitchFamily="34" charset="0"/>
                <a:ea typeface="Calibri" panose="020F0502020204030204" pitchFamily="34" charset="0"/>
                <a:cs typeface="Times New Roman" panose="02020603050405020304" pitchFamily="18" charset="0"/>
              </a:rPr>
              <a:t>). Cependant, s’il n’y a pas d’engagement de la part de l’individu, il peut développer un état de stagnation dans sa croissance personnelle. Cette adaptation à l’échec de la générativité peut entrainer un désinvestissement social et une existence sans but précis (</a:t>
            </a:r>
            <a:r>
              <a:rPr lang="fr-FR" sz="1800" dirty="0">
                <a:effectLst/>
                <a:latin typeface="Calibri" panose="020F0502020204030204" pitchFamily="34" charset="0"/>
                <a:ea typeface="Calibri" panose="020F0502020204030204" pitchFamily="34" charset="0"/>
                <a:cs typeface="Calibri" panose="020F0502020204030204" pitchFamily="34" charset="0"/>
              </a:rPr>
              <a:t>(</a:t>
            </a:r>
            <a:r>
              <a:rPr lang="fr-FR" sz="1800" dirty="0" err="1">
                <a:effectLst/>
                <a:latin typeface="Calibri" panose="020F0502020204030204" pitchFamily="34" charset="0"/>
                <a:ea typeface="Calibri" panose="020F0502020204030204" pitchFamily="34" charset="0"/>
                <a:cs typeface="Calibri" panose="020F0502020204030204" pitchFamily="34" charset="0"/>
              </a:rPr>
              <a:t>Berzoff</a:t>
            </a:r>
            <a:r>
              <a:rPr lang="fr-FR" sz="1800" dirty="0">
                <a:effectLst/>
                <a:latin typeface="Calibri" panose="020F0502020204030204" pitchFamily="34" charset="0"/>
                <a:ea typeface="Calibri" panose="020F0502020204030204" pitchFamily="34" charset="0"/>
                <a:cs typeface="Calibri" panose="020F0502020204030204" pitchFamily="34" charset="0"/>
              </a:rPr>
              <a:t> et al., 2011)</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p>
          <a:p>
            <a:pPr indent="449580" algn="just">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 stade 8, intégrité Vs désespoir, est une synthèse des résultats découlant des expériences antérieures. L’individu conçoit sa vie comme un tout cohérent et satisfaisant, acceptant d’être le seul responsable de ses actions et rendant compte de la dignité de sa façon de vivre. La mort devient alors moins terrifiante et davantage acceptée. On observe alors un changement de l’ordre du spirituel. Néanmoins, lorsque cela n’est pas le cas, l’angoisse concernant sa propre mortalité se présente entrainant avec elle, désespoir, perte de sens et insatisfaction (Erickson, 1966, 1972 cité par Coté, 2015).</a:t>
            </a: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4</a:t>
            </a:fld>
            <a:endParaRPr lang="fr-FR"/>
          </a:p>
        </p:txBody>
      </p:sp>
    </p:spTree>
    <p:extLst>
      <p:ext uri="{BB962C8B-B14F-4D97-AF65-F5344CB8AC3E}">
        <p14:creationId xmlns:p14="http://schemas.microsoft.com/office/powerpoint/2010/main" val="3427892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effectLst/>
                <a:latin typeface="Calibri" panose="020F0502020204030204" pitchFamily="34" charset="0"/>
                <a:ea typeface="Calibri" panose="020F0502020204030204" pitchFamily="34" charset="0"/>
                <a:cs typeface="Times New Roman" panose="02020603050405020304" pitchFamily="18" charset="0"/>
              </a:rPr>
              <a:t>Des questions sur le sens de la vie émanent et peuvent entraîner la personne à faire l’expérience d’une dimension transcendante (</a:t>
            </a:r>
            <a:r>
              <a:rPr lang="fr-FR" sz="1800" dirty="0">
                <a:effectLst/>
                <a:latin typeface="Calibri" panose="020F0502020204030204" pitchFamily="34" charset="0"/>
                <a:ea typeface="Calibri" panose="020F0502020204030204" pitchFamily="34" charset="0"/>
                <a:cs typeface="Calibri" panose="020F0502020204030204" pitchFamily="34" charset="0"/>
              </a:rPr>
              <a:t>(</a:t>
            </a:r>
            <a:r>
              <a:rPr lang="fr-FR" sz="1800" dirty="0" err="1">
                <a:effectLst/>
                <a:latin typeface="Calibri" panose="020F0502020204030204" pitchFamily="34" charset="0"/>
                <a:ea typeface="Calibri" panose="020F0502020204030204" pitchFamily="34" charset="0"/>
                <a:cs typeface="Calibri" panose="020F0502020204030204" pitchFamily="34" charset="0"/>
              </a:rPr>
              <a:t>Puchalski</a:t>
            </a:r>
            <a:r>
              <a:rPr lang="fr-FR" sz="1800" dirty="0">
                <a:effectLst/>
                <a:latin typeface="Calibri" panose="020F0502020204030204" pitchFamily="34" charset="0"/>
                <a:ea typeface="Calibri" panose="020F0502020204030204" pitchFamily="34" charset="0"/>
                <a:cs typeface="Calibri" panose="020F0502020204030204" pitchFamily="34" charset="0"/>
              </a:rPr>
              <a:t> et al., 2009)</a:t>
            </a:r>
            <a:r>
              <a:rPr lang="fr-FR" sz="1800" dirty="0">
                <a:effectLst/>
                <a:latin typeface="Calibri" panose="020F0502020204030204" pitchFamily="34" charset="0"/>
                <a:ea typeface="Calibri" panose="020F0502020204030204" pitchFamily="34" charset="0"/>
                <a:cs typeface="Times New Roman" panose="02020603050405020304" pitchFamily="18" charset="0"/>
              </a:rPr>
              <a:t>). Cette dimension</a:t>
            </a:r>
            <a:r>
              <a:rPr lang="fr-FR" sz="1800" dirty="0">
                <a:effectLst/>
                <a:latin typeface="CaslonFiveForty-Roman"/>
                <a:ea typeface="Calibri" panose="020F0502020204030204" pitchFamily="34" charset="0"/>
                <a:cs typeface="CaslonFiveForty-Roman"/>
              </a:rPr>
              <a:t> fait partie intégrante de la lutte pour élargir le moi au-delà des frontières universelles de l’expérience humaine et d’atteindre de nouvelles perspectives sur l’existence humaine. Celle-ci acquiert une plus grande importance subjective dès que l’on s’approche de la fin de vie. (</a:t>
            </a:r>
            <a:r>
              <a:rPr lang="fr-FR" sz="1800" dirty="0">
                <a:effectLst/>
                <a:latin typeface="CaslonFiveForty-Roman"/>
                <a:ea typeface="Calibri" panose="020F0502020204030204" pitchFamily="34" charset="0"/>
                <a:cs typeface="Times New Roman" panose="02020603050405020304" pitchFamily="18" charset="0"/>
              </a:rPr>
              <a:t>(Rousseau, 2003)</a:t>
            </a:r>
            <a:r>
              <a:rPr lang="fr-FR" sz="1800" dirty="0">
                <a:effectLst/>
                <a:latin typeface="CaslonFiveForty-Roman"/>
                <a:ea typeface="Calibri" panose="020F0502020204030204" pitchFamily="34" charset="0"/>
                <a:cs typeface="CaslonFiveForty-Roman"/>
              </a:rPr>
              <a:t>).</a:t>
            </a:r>
            <a:r>
              <a:rPr lang="fr-FR" sz="1800" dirty="0">
                <a:effectLst/>
                <a:latin typeface="Calibri" panose="020F0502020204030204" pitchFamily="34" charset="0"/>
                <a:ea typeface="Calibri" panose="020F0502020204030204" pitchFamily="34" charset="0"/>
                <a:cs typeface="Times New Roman" panose="02020603050405020304" pitchFamily="18" charset="0"/>
              </a:rPr>
              <a:t>  La confrontation à sa propre mortalité tend à une plus grande conscience de son histoire de vie et de faire du lien entre ses différentes expériences de vie. Dans l’étude de </a:t>
            </a:r>
            <a:r>
              <a:rPr lang="fr-FR" sz="1800" dirty="0" err="1">
                <a:effectLst/>
                <a:latin typeface="Calibri" panose="020F0502020204030204" pitchFamily="34" charset="0"/>
                <a:ea typeface="Calibri" panose="020F0502020204030204" pitchFamily="34" charset="0"/>
                <a:cs typeface="Times New Roman" panose="02020603050405020304" pitchFamily="18" charset="0"/>
              </a:rPr>
              <a:t>Montross</a:t>
            </a:r>
            <a:r>
              <a:rPr lang="fr-FR" sz="1800" dirty="0">
                <a:effectLst/>
                <a:latin typeface="Calibri" panose="020F0502020204030204" pitchFamily="34" charset="0"/>
                <a:ea typeface="Calibri" panose="020F0502020204030204" pitchFamily="34" charset="0"/>
                <a:cs typeface="Times New Roman" panose="02020603050405020304" pitchFamily="18" charset="0"/>
              </a:rPr>
              <a:t>-Thomas, Joseph, Edmonds, </a:t>
            </a:r>
            <a:r>
              <a:rPr lang="fr-FR" sz="1800" dirty="0" err="1">
                <a:effectLst/>
                <a:latin typeface="Calibri" panose="020F0502020204030204" pitchFamily="34" charset="0"/>
                <a:ea typeface="Calibri" panose="020F0502020204030204" pitchFamily="34" charset="0"/>
                <a:cs typeface="Times New Roman" panose="02020603050405020304" pitchFamily="18" charset="0"/>
              </a:rPr>
              <a:t>Palinkas</a:t>
            </a:r>
            <a:r>
              <a:rPr lang="fr-FR" sz="1800" dirty="0">
                <a:effectLst/>
                <a:latin typeface="Calibri" panose="020F0502020204030204" pitchFamily="34" charset="0"/>
                <a:ea typeface="Calibri" panose="020F0502020204030204" pitchFamily="34" charset="0"/>
                <a:cs typeface="Times New Roman" panose="02020603050405020304" pitchFamily="18" charset="0"/>
              </a:rPr>
              <a:t> &amp; </a:t>
            </a:r>
            <a:r>
              <a:rPr lang="fr-FR" sz="1800" dirty="0" err="1">
                <a:effectLst/>
                <a:latin typeface="Calibri" panose="020F0502020204030204" pitchFamily="34" charset="0"/>
                <a:ea typeface="Calibri" panose="020F0502020204030204" pitchFamily="34" charset="0"/>
                <a:cs typeface="Times New Roman" panose="02020603050405020304" pitchFamily="18" charset="0"/>
              </a:rPr>
              <a:t>Jeste</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dirty="0">
                <a:effectLst/>
                <a:latin typeface="Calibri" panose="020F0502020204030204" pitchFamily="34" charset="0"/>
                <a:ea typeface="Calibri" panose="020F0502020204030204" pitchFamily="34" charset="0"/>
                <a:cs typeface="Calibri" panose="020F0502020204030204" pitchFamily="34" charset="0"/>
              </a:rPr>
              <a:t>(</a:t>
            </a:r>
            <a:r>
              <a:rPr lang="fr-FR" sz="1800" dirty="0" err="1">
                <a:effectLst/>
                <a:latin typeface="Calibri" panose="020F0502020204030204" pitchFamily="34" charset="0"/>
                <a:ea typeface="Calibri" panose="020F0502020204030204" pitchFamily="34" charset="0"/>
                <a:cs typeface="Calibri" panose="020F0502020204030204" pitchFamily="34" charset="0"/>
              </a:rPr>
              <a:t>Montross</a:t>
            </a:r>
            <a:r>
              <a:rPr lang="fr-FR" sz="1800" dirty="0">
                <a:effectLst/>
                <a:latin typeface="Calibri" panose="020F0502020204030204" pitchFamily="34" charset="0"/>
                <a:ea typeface="Calibri" panose="020F0502020204030204" pitchFamily="34" charset="0"/>
                <a:cs typeface="Calibri" panose="020F0502020204030204" pitchFamily="34" charset="0"/>
              </a:rPr>
              <a:t>-Thomas et al., 2018)</a:t>
            </a:r>
            <a:r>
              <a:rPr lang="fr-FR" sz="1800" dirty="0">
                <a:effectLst/>
                <a:latin typeface="Calibri" panose="020F0502020204030204" pitchFamily="34" charset="0"/>
                <a:ea typeface="Calibri" panose="020F0502020204030204" pitchFamily="34" charset="0"/>
                <a:cs typeface="Times New Roman" panose="02020603050405020304" pitchFamily="18" charset="0"/>
              </a:rPr>
              <a:t>), ils rendent compte que l’annonce de la phase terminale chez les patients entraine un changement de perspective. En effet, ils relatent que les patients se concentreraient plus sur l’ouverture à de nouvelles expériences, la réflexion et l’introspection, le relativisme des valeurs, la tolérance, la spiritualité et/ou la religion etc... Ces derniers entendent que leurs actions finales aient un impact sur leur héritage. Aussi, la restauration du sentiment d’identité grâce à son histoire de vie est une opportunité pour pouvoir intégrer la fin de vie (</a:t>
            </a:r>
            <a:r>
              <a:rPr lang="fr-FR" sz="1800" dirty="0">
                <a:effectLst/>
                <a:latin typeface="Calibri" panose="020F0502020204030204" pitchFamily="34" charset="0"/>
                <a:ea typeface="Calibri" panose="020F0502020204030204" pitchFamily="34" charset="0"/>
                <a:cs typeface="Calibri" panose="020F0502020204030204" pitchFamily="34" charset="0"/>
              </a:rPr>
              <a:t>(Leonard et al., 2017)</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5</a:t>
            </a:fld>
            <a:endParaRPr lang="fr-FR"/>
          </a:p>
        </p:txBody>
      </p:sp>
    </p:spTree>
    <p:extLst>
      <p:ext uri="{BB962C8B-B14F-4D97-AF65-F5344CB8AC3E}">
        <p14:creationId xmlns:p14="http://schemas.microsoft.com/office/powerpoint/2010/main" val="1247719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 passé est perçu comme une force motrice, pouvant à la fois entrainer la résurgence de conflits non résolus tout comme permettre d’en tirer des apprentissages. Deux processus s’en distinguent : la réminiscence qui est l’évocation de souvenirs d’expériences personnelles passées, apparaissant lors d’un contexte relationnel avec plusieurs fonctions telles que le réveil de l’amertume, la réduction de l’ennui, conversationnelle, la préparation à la mort, la consolidation de l’identité, maintien de l’intimité avec les proches, la résolution de problème, transmission/apprentissage. En fonction de son usage, cela peut impacter positivement ou négativement la santé mentale de l’individu </a:t>
            </a:r>
            <a:r>
              <a:rPr lang="fr-FR" sz="1800" dirty="0">
                <a:effectLst/>
                <a:latin typeface="Calibri" panose="020F0502020204030204" pitchFamily="34" charset="0"/>
                <a:ea typeface="Calibri" panose="020F0502020204030204" pitchFamily="34" charset="0"/>
                <a:cs typeface="Calibri" panose="020F0502020204030204" pitchFamily="34" charset="0"/>
              </a:rPr>
              <a:t>(Webster et al., 2010)</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6</a:t>
            </a:fld>
            <a:endParaRPr lang="fr-FR"/>
          </a:p>
        </p:txBody>
      </p:sp>
    </p:spTree>
    <p:extLst>
      <p:ext uri="{BB962C8B-B14F-4D97-AF65-F5344CB8AC3E}">
        <p14:creationId xmlns:p14="http://schemas.microsoft.com/office/powerpoint/2010/main" val="1574511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 rétrospective de vie a été développé par Butler en 1963</a:t>
            </a:r>
            <a:r>
              <a:rPr lang="fr-FR" sz="1800" dirty="0">
                <a:effectLst/>
                <a:latin typeface="Calibri" panose="020F0502020204030204" pitchFamily="34" charset="0"/>
                <a:ea typeface="Calibri" panose="020F0502020204030204" pitchFamily="34" charset="0"/>
                <a:cs typeface="Calibri" panose="020F0502020204030204" pitchFamily="34" charset="0"/>
              </a:rPr>
              <a:t>(Butler, 1963)</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Là aussi, il s’agit de l’évocation de souvenirs d’évènements personnels mais associée à l’analyse qui s’en suit. Il s’agit d’un processus mental universel et naturel de réinterprétation de l’ensemble de l’existence, </a:t>
            </a:r>
            <a:r>
              <a:rPr lang="fr-FR" sz="1800" dirty="0">
                <a:effectLst/>
                <a:latin typeface="Calibri" panose="020F0502020204030204" pitchFamily="34" charset="0"/>
                <a:ea typeface="Calibri" panose="020F0502020204030204" pitchFamily="34" charset="0"/>
                <a:cs typeface="Times New Roman" panose="02020603050405020304" pitchFamily="18" charset="0"/>
              </a:rPr>
              <a:t>qui va du léger besoin d’explorer sa vie au désir de la comprendre profondément </a:t>
            </a:r>
            <a:r>
              <a:rPr lang="fr-FR" sz="1800" dirty="0">
                <a:effectLst/>
                <a:latin typeface="Calibri" panose="020F0502020204030204" pitchFamily="34" charset="0"/>
                <a:ea typeface="Calibri" panose="020F0502020204030204" pitchFamily="34" charset="0"/>
                <a:cs typeface="Calibri" panose="020F0502020204030204" pitchFamily="34" charset="0"/>
              </a:rPr>
              <a:t>(Jenko et al., 2007)</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Il s’active en réponse à une crise développementale, (crise de la trentaine </a:t>
            </a:r>
            <a:r>
              <a:rPr lang="fr-F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etc</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mais aussi face à l’imminence de la mort. L’intégration d’évènements de vie positifs et négatifs ainsi que leur évaluation permet de restaurer une identité positive et de percevoir la vie comme un tout cohérent. C'est le sens personnel donné aux évènements de vie qui est pertinent dans la régulation du développement identitaire au travers la vie. Avec du recul, les gens découvrent que leur passé est une force d'inspiration et d'introspection </a:t>
            </a:r>
            <a:r>
              <a:rPr lang="fr-F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meme</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face à l'adversité. Il est désormais irréfragable que le développement se déroule tout au long de la vie. La dernière période de l’existence n’est plus perçue comme une phase d’involution, mais comme une période ultime de développement, avec ses processus et caractéristiques propres </a:t>
            </a:r>
            <a:r>
              <a:rPr lang="fr-FR" sz="1800" dirty="0">
                <a:effectLst/>
                <a:latin typeface="Calibri" panose="020F0502020204030204" pitchFamily="34" charset="0"/>
                <a:ea typeface="Calibri" panose="020F0502020204030204" pitchFamily="34" charset="0"/>
                <a:cs typeface="Calibri" panose="020F0502020204030204" pitchFamily="34" charset="0"/>
              </a:rPr>
              <a:t>(</a:t>
            </a:r>
            <a:r>
              <a:rPr lang="fr-FR" sz="1800" dirty="0" err="1">
                <a:effectLst/>
                <a:latin typeface="Calibri" panose="020F0502020204030204" pitchFamily="34" charset="0"/>
                <a:ea typeface="Calibri" panose="020F0502020204030204" pitchFamily="34" charset="0"/>
                <a:cs typeface="Calibri" panose="020F0502020204030204" pitchFamily="34" charset="0"/>
              </a:rPr>
              <a:t>Mezred</a:t>
            </a:r>
            <a:r>
              <a:rPr lang="fr-FR" sz="1800" dirty="0">
                <a:effectLst/>
                <a:latin typeface="Calibri" panose="020F0502020204030204" pitchFamily="34" charset="0"/>
                <a:ea typeface="Calibri" panose="020F0502020204030204" pitchFamily="34" charset="0"/>
                <a:cs typeface="Calibri" panose="020F0502020204030204" pitchFamily="34" charset="0"/>
              </a:rPr>
              <a:t> et al., 2006)</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Elle semble également intervenir dans le sentiment d’intégrité tel que défini par Erikson (1968), et qui est en partie lié au sentiment de satisfaction éprouvé lorsque les personnes vieillissantes font le bilan de leur vie.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7</a:t>
            </a:fld>
            <a:endParaRPr lang="fr-FR"/>
          </a:p>
        </p:txBody>
      </p:sp>
    </p:spTree>
    <p:extLst>
      <p:ext uri="{BB962C8B-B14F-4D97-AF65-F5344CB8AC3E}">
        <p14:creationId xmlns:p14="http://schemas.microsoft.com/office/powerpoint/2010/main" val="1166000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lnSpc>
                <a:spcPct val="107000"/>
              </a:lnSpc>
              <a:spcAft>
                <a:spcPts val="800"/>
              </a:spcAft>
            </a:pP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Quel que soit l'âge, c'est le sentiment de vulnérabilité et l'approche de la mort qui entraine la rétrospective de vie d’évènements de vie. La rétrospective de vie implique d’affronter la mort tout en regardant derrière soi, permettant alors la conscience de soi et des compétences de flexibilité mentale.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L’équipe d’Ando a été l’une des premières à appliquer la rétrospective de vie auprès de patients en fin de vie. Par une approche mixte, il ressort de ces différentes études que cette thérapie soulage de manière significative la crise spirituelle présente dans le processus de la fin de vie et permet au patient de restaurer son identité perdue suite à la maladie tout en renforçant son estime de lui-même. Il a également été observé que cela facilitait la quête de sens et réduisait les symptômes anxiodépressifs </a:t>
            </a:r>
            <a:r>
              <a:rPr lang="fr-FR" sz="1800" dirty="0">
                <a:effectLst/>
                <a:latin typeface="Calibri" panose="020F0502020204030204" pitchFamily="34" charset="0"/>
                <a:ea typeface="Calibri" panose="020F0502020204030204" pitchFamily="34" charset="0"/>
                <a:cs typeface="Calibri" panose="020F0502020204030204" pitchFamily="34" charset="0"/>
              </a:rPr>
              <a:t>(Ando et al., 2007, 2008, 2010)</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Deux récentes revues systématiques </a:t>
            </a:r>
            <a:r>
              <a:rPr lang="fr-FR" sz="1800" dirty="0">
                <a:effectLst/>
                <a:latin typeface="Calibri" panose="020F0502020204030204" pitchFamily="34" charset="0"/>
                <a:ea typeface="Calibri" panose="020F0502020204030204" pitchFamily="34" charset="0"/>
                <a:cs typeface="Calibri" panose="020F0502020204030204" pitchFamily="34" charset="0"/>
              </a:rPr>
              <a:t>(Wang et al., 2017; </a:t>
            </a:r>
            <a:r>
              <a:rPr lang="fr-FR" sz="1800" dirty="0" err="1">
                <a:effectLst/>
                <a:latin typeface="Calibri" panose="020F0502020204030204" pitchFamily="34" charset="0"/>
                <a:ea typeface="Calibri" panose="020F0502020204030204" pitchFamily="34" charset="0"/>
                <a:cs typeface="Calibri" panose="020F0502020204030204" pitchFamily="34" charset="0"/>
              </a:rPr>
              <a:t>Warth</a:t>
            </a:r>
            <a:r>
              <a:rPr lang="fr-FR" sz="1800" dirty="0">
                <a:effectLst/>
                <a:latin typeface="Calibri" panose="020F0502020204030204" pitchFamily="34" charset="0"/>
                <a:ea typeface="Calibri" panose="020F0502020204030204" pitchFamily="34" charset="0"/>
                <a:cs typeface="Calibri" panose="020F0502020204030204" pitchFamily="34" charset="0"/>
              </a:rPr>
              <a:t> et al., 2019)</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ainsi qu’une méta-analyse (</a:t>
            </a:r>
            <a:r>
              <a:rPr lang="fr-FR" sz="1800" dirty="0">
                <a:effectLst/>
                <a:latin typeface="Calibri" panose="020F0502020204030204" pitchFamily="34" charset="0"/>
                <a:ea typeface="Calibri" panose="020F0502020204030204" pitchFamily="34" charset="0"/>
                <a:cs typeface="Calibri" panose="020F0502020204030204" pitchFamily="34" charset="0"/>
              </a:rPr>
              <a:t>(</a:t>
            </a:r>
            <a:r>
              <a:rPr lang="fr-FR" sz="1800" dirty="0" err="1">
                <a:effectLst/>
                <a:latin typeface="Calibri" panose="020F0502020204030204" pitchFamily="34" charset="0"/>
                <a:ea typeface="Calibri" panose="020F0502020204030204" pitchFamily="34" charset="0"/>
                <a:cs typeface="Calibri" panose="020F0502020204030204" pitchFamily="34" charset="0"/>
              </a:rPr>
              <a:t>Teo</a:t>
            </a:r>
            <a:r>
              <a:rPr lang="fr-FR" sz="1800" dirty="0">
                <a:effectLst/>
                <a:latin typeface="Calibri" panose="020F0502020204030204" pitchFamily="34" charset="0"/>
                <a:ea typeface="Calibri" panose="020F0502020204030204" pitchFamily="34" charset="0"/>
                <a:cs typeface="Calibri" panose="020F0502020204030204" pitchFamily="34" charset="0"/>
              </a:rPr>
              <a:t> et al., 2019)</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ont démontré l’intérêt des thérapies axées sur le sens dont la LR. En effet, ces thérapies-là renforcent le sentiment identitaire et de continuité, </a:t>
            </a:r>
            <a:r>
              <a:rPr lang="fr-FR" sz="1800" dirty="0">
                <a:effectLst/>
                <a:latin typeface="Calibri" panose="020F0502020204030204" pitchFamily="34" charset="0"/>
                <a:ea typeface="Calibri" panose="020F0502020204030204" pitchFamily="34" charset="0"/>
                <a:cs typeface="Times New Roman" panose="02020603050405020304" pitchFamily="18" charset="0"/>
              </a:rPr>
              <a:t>permettant de se rendre compte de ce qui a été accompli et d’intégrer différemment les conflits </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grande satisfaction chez les patients, modération des effets du BE spin détresse G et </a:t>
            </a:r>
            <a:r>
              <a:rPr lang="fr-F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QdV</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Récente MA rapporte effet significatif sur la dignité du patient) ; recherche de sens.</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Chez les patients atteints de cancer, cela peut être un moyen de communication et peut aider dans l’acceptation de leur vie, intégrer les différents aspects émotionnels, donner du sens, laisser une trace et se préparer à leur mort (</a:t>
            </a:r>
            <a:r>
              <a:rPr lang="fr-FR" sz="1800" dirty="0">
                <a:effectLst/>
                <a:latin typeface="Calibri" panose="020F0502020204030204" pitchFamily="34" charset="0"/>
                <a:ea typeface="Calibri" panose="020F0502020204030204" pitchFamily="34" charset="0"/>
                <a:cs typeface="Calibri" panose="020F0502020204030204" pitchFamily="34" charset="0"/>
              </a:rPr>
              <a:t>(Kwan et al., 2017)</a:t>
            </a: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 but est de trouver dans le passé de l'inspiration et non plus de la rumination et des remords (</a:t>
            </a:r>
            <a:r>
              <a:rPr lang="fr-FR" sz="1800" dirty="0">
                <a:effectLst/>
                <a:latin typeface="Calibri" panose="020F0502020204030204" pitchFamily="34" charset="0"/>
                <a:ea typeface="Calibri" panose="020F0502020204030204" pitchFamily="34" charset="0"/>
                <a:cs typeface="Calibri" panose="020F0502020204030204" pitchFamily="34" charset="0"/>
              </a:rPr>
              <a:t>(</a:t>
            </a:r>
            <a:r>
              <a:rPr lang="fr-FR" sz="1800" dirty="0" err="1">
                <a:effectLst/>
                <a:latin typeface="Calibri" panose="020F0502020204030204" pitchFamily="34" charset="0"/>
                <a:ea typeface="Calibri" panose="020F0502020204030204" pitchFamily="34" charset="0"/>
                <a:cs typeface="Calibri" panose="020F0502020204030204" pitchFamily="34" charset="0"/>
              </a:rPr>
              <a:t>Westerhof</a:t>
            </a:r>
            <a:r>
              <a:rPr lang="fr-FR" sz="1800" dirty="0">
                <a:effectLst/>
                <a:latin typeface="Calibri" panose="020F0502020204030204" pitchFamily="34" charset="0"/>
                <a:ea typeface="Calibri" panose="020F0502020204030204" pitchFamily="34" charset="0"/>
                <a:cs typeface="Calibri" panose="020F0502020204030204" pitchFamily="34" charset="0"/>
              </a:rPr>
              <a:t> &amp; </a:t>
            </a:r>
            <a:r>
              <a:rPr lang="fr-FR" sz="1800" dirty="0" err="1">
                <a:effectLst/>
                <a:latin typeface="Calibri" panose="020F0502020204030204" pitchFamily="34" charset="0"/>
                <a:ea typeface="Calibri" panose="020F0502020204030204" pitchFamily="34" charset="0"/>
                <a:cs typeface="Calibri" panose="020F0502020204030204" pitchFamily="34" charset="0"/>
              </a:rPr>
              <a:t>Slatman</a:t>
            </a:r>
            <a:r>
              <a:rPr lang="fr-FR" sz="1800" dirty="0">
                <a:effectLst/>
                <a:latin typeface="Calibri" panose="020F0502020204030204" pitchFamily="34" charset="0"/>
                <a:ea typeface="Calibri" panose="020F0502020204030204" pitchFamily="34" charset="0"/>
                <a:cs typeface="Calibri" panose="020F0502020204030204" pitchFamily="34" charset="0"/>
              </a:rPr>
              <a:t>, 2019)</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8</a:t>
            </a:fld>
            <a:endParaRPr lang="fr-FR"/>
          </a:p>
        </p:txBody>
      </p:sp>
    </p:spTree>
    <p:extLst>
      <p:ext uri="{BB962C8B-B14F-4D97-AF65-F5344CB8AC3E}">
        <p14:creationId xmlns:p14="http://schemas.microsoft.com/office/powerpoint/2010/main" val="2354563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lnSpc>
                <a:spcPct val="107000"/>
              </a:lnSpc>
              <a:spcAft>
                <a:spcPts val="800"/>
              </a:spcAft>
            </a:pP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L’objectif de cette étude transversale exploratoire qualitative était de rendre compte du cheminement psychologique des patients en fin de vie, d’observer si la rétrospective de vie apparaissait spontanément dans leur discours et quelle était sa fonction.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9</a:t>
            </a:fld>
            <a:endParaRPr lang="fr-FR"/>
          </a:p>
        </p:txBody>
      </p:sp>
    </p:spTree>
    <p:extLst>
      <p:ext uri="{BB962C8B-B14F-4D97-AF65-F5344CB8AC3E}">
        <p14:creationId xmlns:p14="http://schemas.microsoft.com/office/powerpoint/2010/main" val="21297334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Les principaux critères d’éligibilités étaient que le patient soit en phase palliative symptomatique, pouvant physiquement et cognitivement participer à un entretien, n’ayant pas de troubles cognitifs et/ou psychiatriques et ayant sa douleur gérée sur le plan médical.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C171C2C-D0EA-4B01-82EC-D29ACDF415A8}" type="slidenum">
              <a:rPr lang="fr-FR" smtClean="0"/>
              <a:t>10</a:t>
            </a:fld>
            <a:endParaRPr lang="fr-FR"/>
          </a:p>
        </p:txBody>
      </p:sp>
    </p:spTree>
    <p:extLst>
      <p:ext uri="{BB962C8B-B14F-4D97-AF65-F5344CB8AC3E}">
        <p14:creationId xmlns:p14="http://schemas.microsoft.com/office/powerpoint/2010/main" val="2495505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F5418618-828A-4AD8-B0FA-0023A47F36D1}" type="datetimeFigureOut">
              <a:rPr lang="fr-FR" smtClean="0"/>
              <a:t>07/10/2020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236071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5418618-828A-4AD8-B0FA-0023A47F36D1}" type="datetimeFigureOut">
              <a:rPr lang="fr-FR" smtClean="0"/>
              <a:t>07/10/2020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141931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5418618-828A-4AD8-B0FA-0023A47F36D1}" type="datetimeFigureOut">
              <a:rPr lang="fr-FR" smtClean="0"/>
              <a:t>07/10/2020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80DC51-73A0-4F1C-8354-EA6CECF92F9E}"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876621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5418618-828A-4AD8-B0FA-0023A47F36D1}" type="datetimeFigureOut">
              <a:rPr lang="fr-FR" smtClean="0"/>
              <a:t>07/10/2020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14989065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5418618-828A-4AD8-B0FA-0023A47F36D1}" type="datetimeFigureOut">
              <a:rPr lang="fr-FR" smtClean="0"/>
              <a:t>07/10/2020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80DC51-73A0-4F1C-8354-EA6CECF92F9E}"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337510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5418618-828A-4AD8-B0FA-0023A47F36D1}" type="datetimeFigureOut">
              <a:rPr lang="fr-FR" smtClean="0"/>
              <a:t>07/10/2020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2376053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5418618-828A-4AD8-B0FA-0023A47F36D1}" type="datetimeFigureOut">
              <a:rPr lang="fr-FR" smtClean="0"/>
              <a:t>07/10/2020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42151152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5418618-828A-4AD8-B0FA-0023A47F36D1}" type="datetimeFigureOut">
              <a:rPr lang="fr-FR" smtClean="0"/>
              <a:t>07/10/2020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3833144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5418618-828A-4AD8-B0FA-0023A47F36D1}" type="datetimeFigureOut">
              <a:rPr lang="fr-FR" smtClean="0"/>
              <a:t>07/10/2020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356929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5418618-828A-4AD8-B0FA-0023A47F36D1}" type="datetimeFigureOut">
              <a:rPr lang="fr-FR" smtClean="0"/>
              <a:t>07/10/2020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666684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F5418618-828A-4AD8-B0FA-0023A47F36D1}" type="datetimeFigureOut">
              <a:rPr lang="fr-FR" smtClean="0"/>
              <a:t>07/10/2020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207198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5418618-828A-4AD8-B0FA-0023A47F36D1}" type="datetimeFigureOut">
              <a:rPr lang="fr-FR" smtClean="0"/>
              <a:t>07/10/2020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1452001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5418618-828A-4AD8-B0FA-0023A47F36D1}" type="datetimeFigureOut">
              <a:rPr lang="fr-FR" smtClean="0"/>
              <a:t>07/10/2020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544215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418618-828A-4AD8-B0FA-0023A47F36D1}" type="datetimeFigureOut">
              <a:rPr lang="fr-FR" smtClean="0"/>
              <a:t>07/10/2020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3884903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5418618-828A-4AD8-B0FA-0023A47F36D1}" type="datetimeFigureOut">
              <a:rPr lang="fr-FR" smtClean="0"/>
              <a:t>07/10/2020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843095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5418618-828A-4AD8-B0FA-0023A47F36D1}" type="datetimeFigureOut">
              <a:rPr lang="fr-FR" smtClean="0"/>
              <a:t>07/10/2020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280DC51-73A0-4F1C-8354-EA6CECF92F9E}" type="slidenum">
              <a:rPr lang="fr-FR" smtClean="0"/>
              <a:t>‹N°›</a:t>
            </a:fld>
            <a:endParaRPr lang="fr-FR"/>
          </a:p>
        </p:txBody>
      </p:sp>
    </p:spTree>
    <p:extLst>
      <p:ext uri="{BB962C8B-B14F-4D97-AF65-F5344CB8AC3E}">
        <p14:creationId xmlns:p14="http://schemas.microsoft.com/office/powerpoint/2010/main" val="855423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5418618-828A-4AD8-B0FA-0023A47F36D1}" type="datetimeFigureOut">
              <a:rPr lang="fr-FR" smtClean="0"/>
              <a:t>07/10/2020</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280DC51-73A0-4F1C-8354-EA6CECF92F9E}" type="slidenum">
              <a:rPr lang="fr-FR" smtClean="0"/>
              <a:t>‹N°›</a:t>
            </a:fld>
            <a:endParaRPr lang="fr-FR"/>
          </a:p>
        </p:txBody>
      </p:sp>
    </p:spTree>
    <p:extLst>
      <p:ext uri="{BB962C8B-B14F-4D97-AF65-F5344CB8AC3E}">
        <p14:creationId xmlns:p14="http://schemas.microsoft.com/office/powerpoint/2010/main" val="42769013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5C6CD0-954B-46C8-B348-560A5C99A169}"/>
              </a:ext>
            </a:extLst>
          </p:cNvPr>
          <p:cNvSpPr>
            <a:spLocks noGrp="1"/>
          </p:cNvSpPr>
          <p:nvPr>
            <p:ph type="ctrTitle"/>
          </p:nvPr>
        </p:nvSpPr>
        <p:spPr>
          <a:xfrm>
            <a:off x="1507067" y="2015685"/>
            <a:ext cx="7766936" cy="1646302"/>
          </a:xfrm>
        </p:spPr>
        <p:txBody>
          <a:bodyPr/>
          <a:lstStyle/>
          <a:p>
            <a:pPr algn="ctr"/>
            <a:r>
              <a:rPr lang="fr-FR" sz="4400" dirty="0"/>
              <a:t>Travail </a:t>
            </a:r>
            <a:r>
              <a:rPr lang="fr-FR" sz="4400" dirty="0" err="1"/>
              <a:t>cognitivo</a:t>
            </a:r>
            <a:r>
              <a:rPr lang="fr-FR" sz="4400" dirty="0"/>
              <a:t>-émotionnel et rétrospective de vie en soins palliatifs</a:t>
            </a:r>
          </a:p>
        </p:txBody>
      </p:sp>
      <p:sp>
        <p:nvSpPr>
          <p:cNvPr id="3" name="Sous-titre 2">
            <a:extLst>
              <a:ext uri="{FF2B5EF4-FFF2-40B4-BE49-F238E27FC236}">
                <a16:creationId xmlns:a16="http://schemas.microsoft.com/office/drawing/2014/main" id="{7F81751E-D498-480F-A4C3-C65279E1FD5D}"/>
              </a:ext>
            </a:extLst>
          </p:cNvPr>
          <p:cNvSpPr>
            <a:spLocks noGrp="1"/>
          </p:cNvSpPr>
          <p:nvPr>
            <p:ph type="subTitle" idx="1"/>
          </p:nvPr>
        </p:nvSpPr>
        <p:spPr>
          <a:xfrm>
            <a:off x="1507067" y="3661987"/>
            <a:ext cx="7766936" cy="3003856"/>
          </a:xfrm>
        </p:spPr>
        <p:txBody>
          <a:bodyPr>
            <a:normAutofit/>
          </a:bodyPr>
          <a:lstStyle/>
          <a:p>
            <a:pPr algn="ctr"/>
            <a:r>
              <a:rPr lang="fr-FR" dirty="0"/>
              <a:t>C.GARROUTEIGT, psychologue doctorante, sous la direction du Pr K.GANA et du Dr G.DECAMPS</a:t>
            </a:r>
          </a:p>
          <a:p>
            <a:pPr algn="ctr"/>
            <a:r>
              <a:rPr lang="fr-FR" dirty="0"/>
              <a:t>Laboratoire de Psychologie, </a:t>
            </a:r>
            <a:r>
              <a:rPr lang="fr-FR" dirty="0" err="1"/>
              <a:t>LabPsy</a:t>
            </a:r>
            <a:r>
              <a:rPr lang="fr-FR" dirty="0"/>
              <a:t> EA 4139, Université de Bordeaux</a:t>
            </a:r>
          </a:p>
          <a:p>
            <a:pPr algn="ctr"/>
            <a:endParaRPr lang="fr-FR" dirty="0"/>
          </a:p>
          <a:p>
            <a:pPr algn="ctr"/>
            <a:endParaRPr lang="fr-FR" dirty="0"/>
          </a:p>
          <a:p>
            <a:pPr algn="ctr"/>
            <a:endParaRPr lang="fr-FR" dirty="0"/>
          </a:p>
          <a:p>
            <a:pPr algn="ctr"/>
            <a:r>
              <a:rPr lang="fr-FR" sz="2000" b="1" dirty="0"/>
              <a:t>Journée doctorale de la Plateforme nationale pour la recherche sur la fin de vie</a:t>
            </a:r>
          </a:p>
        </p:txBody>
      </p:sp>
      <p:pic>
        <p:nvPicPr>
          <p:cNvPr id="5" name="Image 4">
            <a:extLst>
              <a:ext uri="{FF2B5EF4-FFF2-40B4-BE49-F238E27FC236}">
                <a16:creationId xmlns:a16="http://schemas.microsoft.com/office/drawing/2014/main" id="{0B19F72A-2CF5-4E2A-8471-1FD20F3CFAB5}"/>
              </a:ext>
            </a:extLst>
          </p:cNvPr>
          <p:cNvPicPr>
            <a:picLocks noChangeAspect="1"/>
          </p:cNvPicPr>
          <p:nvPr/>
        </p:nvPicPr>
        <p:blipFill rotWithShape="1">
          <a:blip r:embed="rId2">
            <a:extLst>
              <a:ext uri="{28A0092B-C50C-407E-A947-70E740481C1C}">
                <a14:useLocalDpi xmlns:a14="http://schemas.microsoft.com/office/drawing/2010/main" val="0"/>
              </a:ext>
            </a:extLst>
          </a:blip>
          <a:srcRect l="22298" t="38785" r="23416" b="23352"/>
          <a:stretch/>
        </p:blipFill>
        <p:spPr>
          <a:xfrm>
            <a:off x="1748721" y="5105046"/>
            <a:ext cx="2664253" cy="406485"/>
          </a:xfrm>
          <a:prstGeom prst="rect">
            <a:avLst/>
          </a:prstGeom>
        </p:spPr>
      </p:pic>
      <p:pic>
        <p:nvPicPr>
          <p:cNvPr id="7" name="Image 6">
            <a:extLst>
              <a:ext uri="{FF2B5EF4-FFF2-40B4-BE49-F238E27FC236}">
                <a16:creationId xmlns:a16="http://schemas.microsoft.com/office/drawing/2014/main" id="{299A69CE-E1AB-4E18-9A47-79A004BD34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25036" y="4837043"/>
            <a:ext cx="1370162" cy="856351"/>
          </a:xfrm>
          <a:prstGeom prst="rect">
            <a:avLst/>
          </a:prstGeom>
        </p:spPr>
      </p:pic>
    </p:spTree>
    <p:extLst>
      <p:ext uri="{BB962C8B-B14F-4D97-AF65-F5344CB8AC3E}">
        <p14:creationId xmlns:p14="http://schemas.microsoft.com/office/powerpoint/2010/main" val="2410784103"/>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1FF7FD-7829-44F4-B42B-8ADA9B7B1DDE}"/>
              </a:ext>
            </a:extLst>
          </p:cNvPr>
          <p:cNvSpPr>
            <a:spLocks noGrp="1"/>
          </p:cNvSpPr>
          <p:nvPr>
            <p:ph type="title"/>
          </p:nvPr>
        </p:nvSpPr>
        <p:spPr/>
        <p:txBody>
          <a:bodyPr/>
          <a:lstStyle/>
          <a:p>
            <a:r>
              <a:rPr lang="fr-FR" dirty="0"/>
              <a:t>Population	</a:t>
            </a:r>
          </a:p>
        </p:txBody>
      </p:sp>
      <p:sp>
        <p:nvSpPr>
          <p:cNvPr id="3" name="Espace réservé du contenu 2">
            <a:extLst>
              <a:ext uri="{FF2B5EF4-FFF2-40B4-BE49-F238E27FC236}">
                <a16:creationId xmlns:a16="http://schemas.microsoft.com/office/drawing/2014/main" id="{CBEEBB46-52FB-43E1-9AE7-0BC13FDBE1F3}"/>
              </a:ext>
            </a:extLst>
          </p:cNvPr>
          <p:cNvSpPr>
            <a:spLocks noGrp="1"/>
          </p:cNvSpPr>
          <p:nvPr>
            <p:ph sz="half" idx="1"/>
          </p:nvPr>
        </p:nvSpPr>
        <p:spPr>
          <a:xfrm>
            <a:off x="677334" y="1714500"/>
            <a:ext cx="4184035" cy="4326861"/>
          </a:xfrm>
        </p:spPr>
        <p:txBody>
          <a:bodyPr/>
          <a:lstStyle/>
          <a:p>
            <a:pPr marL="342900" lvl="0" indent="-342900" algn="l" rtl="0">
              <a:spcBef>
                <a:spcPts val="0"/>
              </a:spcBef>
              <a:spcAft>
                <a:spcPts val="0"/>
              </a:spcAft>
              <a:buClr>
                <a:schemeClr val="dk1"/>
              </a:buClr>
              <a:buSzPts val="2000"/>
              <a:buNone/>
            </a:pPr>
            <a:r>
              <a:rPr lang="fr-FR" sz="2000" b="1" dirty="0">
                <a:solidFill>
                  <a:schemeClr val="accent1"/>
                </a:solidFill>
              </a:rPr>
              <a:t>Critères d’inclusion : </a:t>
            </a:r>
            <a:endParaRPr lang="fr-FR" b="1" dirty="0">
              <a:solidFill>
                <a:schemeClr val="accent1"/>
              </a:solidFill>
            </a:endParaRPr>
          </a:p>
          <a:p>
            <a:pPr marL="457200" lvl="0" indent="-457200" algn="l" rtl="0">
              <a:spcBef>
                <a:spcPts val="800"/>
              </a:spcBef>
              <a:spcAft>
                <a:spcPts val="0"/>
              </a:spcAft>
              <a:buClr>
                <a:schemeClr val="accent3"/>
              </a:buClr>
              <a:buSzPts val="1800"/>
              <a:buFont typeface="Arial"/>
              <a:buChar char="•"/>
            </a:pPr>
            <a:r>
              <a:rPr lang="fr-FR" sz="2000" b="0" dirty="0"/>
              <a:t>Patient majeur</a:t>
            </a:r>
            <a:endParaRPr lang="fr-FR" sz="2000" dirty="0"/>
          </a:p>
          <a:p>
            <a:pPr marL="457200" lvl="0" indent="-457200" algn="l" rtl="0">
              <a:spcBef>
                <a:spcPts val="800"/>
              </a:spcBef>
              <a:spcAft>
                <a:spcPts val="0"/>
              </a:spcAft>
              <a:buClr>
                <a:schemeClr val="accent3"/>
              </a:buClr>
              <a:buSzPts val="1800"/>
              <a:buFont typeface="Arial"/>
              <a:buChar char="•"/>
            </a:pPr>
            <a:r>
              <a:rPr lang="fr-FR" sz="2000" b="0" dirty="0"/>
              <a:t>Patient en phase palliative symptomatique</a:t>
            </a:r>
            <a:endParaRPr lang="fr-FR" sz="2000" dirty="0"/>
          </a:p>
          <a:p>
            <a:pPr marL="457200" lvl="0" indent="-457200" algn="l" rtl="0">
              <a:spcBef>
                <a:spcPts val="800"/>
              </a:spcBef>
              <a:spcAft>
                <a:spcPts val="0"/>
              </a:spcAft>
              <a:buClr>
                <a:schemeClr val="accent3"/>
              </a:buClr>
              <a:buSzPts val="1800"/>
              <a:buFont typeface="Arial"/>
              <a:buChar char="•"/>
            </a:pPr>
            <a:r>
              <a:rPr lang="fr-FR" sz="2000" b="0" dirty="0"/>
              <a:t>Patient ayant comme langue maternelle le français</a:t>
            </a:r>
          </a:p>
          <a:p>
            <a:pPr marL="457200" lvl="0" indent="-457200" algn="l" rtl="0">
              <a:spcBef>
                <a:spcPts val="800"/>
              </a:spcBef>
              <a:spcAft>
                <a:spcPts val="0"/>
              </a:spcAft>
              <a:buClr>
                <a:schemeClr val="accent3"/>
              </a:buClr>
              <a:buSzPts val="1800"/>
              <a:buFont typeface="Arial"/>
              <a:buChar char="•"/>
            </a:pPr>
            <a:r>
              <a:rPr lang="fr-FR" sz="2000" b="0" dirty="0"/>
              <a:t>Patient en capacité physique et cognitive de faire un entretien</a:t>
            </a:r>
          </a:p>
          <a:p>
            <a:pPr marL="457200" lvl="0" indent="-457200" algn="l" rtl="0">
              <a:spcBef>
                <a:spcPts val="800"/>
              </a:spcBef>
              <a:spcAft>
                <a:spcPts val="0"/>
              </a:spcAft>
              <a:buClr>
                <a:schemeClr val="accent3"/>
              </a:buClr>
              <a:buSzPts val="1800"/>
              <a:buFont typeface="Arial"/>
              <a:buChar char="•"/>
            </a:pPr>
            <a:r>
              <a:rPr lang="fr-FR" sz="2000" dirty="0"/>
              <a:t>Patient hospitalisé</a:t>
            </a:r>
            <a:endParaRPr lang="fr-FR" sz="2000" b="0" dirty="0"/>
          </a:p>
        </p:txBody>
      </p:sp>
      <p:sp>
        <p:nvSpPr>
          <p:cNvPr id="4" name="Espace réservé du contenu 3">
            <a:extLst>
              <a:ext uri="{FF2B5EF4-FFF2-40B4-BE49-F238E27FC236}">
                <a16:creationId xmlns:a16="http://schemas.microsoft.com/office/drawing/2014/main" id="{404343BF-110E-4797-BB63-065D22DE2E13}"/>
              </a:ext>
            </a:extLst>
          </p:cNvPr>
          <p:cNvSpPr>
            <a:spLocks noGrp="1"/>
          </p:cNvSpPr>
          <p:nvPr>
            <p:ph sz="half" idx="2"/>
          </p:nvPr>
        </p:nvSpPr>
        <p:spPr>
          <a:xfrm>
            <a:off x="5089970" y="1714501"/>
            <a:ext cx="4184034" cy="4326862"/>
          </a:xfrm>
        </p:spPr>
        <p:txBody>
          <a:bodyPr/>
          <a:lstStyle/>
          <a:p>
            <a:pPr marL="342900" lvl="0" indent="-342900" algn="l" rtl="0">
              <a:spcBef>
                <a:spcPts val="0"/>
              </a:spcBef>
              <a:spcAft>
                <a:spcPts val="0"/>
              </a:spcAft>
              <a:buClr>
                <a:srgbClr val="000000"/>
              </a:buClr>
              <a:buSzPts val="2000"/>
              <a:buNone/>
            </a:pPr>
            <a:r>
              <a:rPr lang="fr-FR" sz="2000" b="1" dirty="0">
                <a:solidFill>
                  <a:schemeClr val="accent1"/>
                </a:solidFill>
              </a:rPr>
              <a:t>Critères d’exclusion </a:t>
            </a:r>
            <a:r>
              <a:rPr lang="fr-FR" sz="2400" b="1" dirty="0">
                <a:solidFill>
                  <a:schemeClr val="accent1"/>
                </a:solidFill>
              </a:rPr>
              <a:t>: </a:t>
            </a:r>
          </a:p>
          <a:p>
            <a:pPr marL="457200" lvl="0" indent="-457200" algn="l" rtl="0">
              <a:spcBef>
                <a:spcPts val="800"/>
              </a:spcBef>
              <a:spcAft>
                <a:spcPts val="0"/>
              </a:spcAft>
              <a:buClr>
                <a:schemeClr val="accent3"/>
              </a:buClr>
              <a:buSzPts val="1800"/>
              <a:buFont typeface="Arial"/>
              <a:buChar char="•"/>
            </a:pPr>
            <a:r>
              <a:rPr lang="fr-FR" sz="2000" b="0" dirty="0">
                <a:solidFill>
                  <a:srgbClr val="000000"/>
                </a:solidFill>
              </a:rPr>
              <a:t>Patient présentant des troubles cognitifs</a:t>
            </a:r>
          </a:p>
          <a:p>
            <a:pPr marL="457200" lvl="0" indent="-457200" algn="l" rtl="0">
              <a:spcBef>
                <a:spcPts val="800"/>
              </a:spcBef>
              <a:spcAft>
                <a:spcPts val="0"/>
              </a:spcAft>
              <a:buClr>
                <a:schemeClr val="accent3"/>
              </a:buClr>
              <a:buSzPts val="1800"/>
              <a:buFont typeface="Arial"/>
              <a:buChar char="•"/>
            </a:pPr>
            <a:r>
              <a:rPr lang="fr-FR" sz="2000" b="0" dirty="0">
                <a:solidFill>
                  <a:srgbClr val="000000"/>
                </a:solidFill>
              </a:rPr>
              <a:t>Patient présentant des troubles psychiatriques</a:t>
            </a:r>
          </a:p>
          <a:p>
            <a:pPr marL="457200" lvl="0" indent="-457200" algn="l" rtl="0">
              <a:spcBef>
                <a:spcPts val="800"/>
              </a:spcBef>
              <a:spcAft>
                <a:spcPts val="0"/>
              </a:spcAft>
              <a:buClr>
                <a:schemeClr val="accent3"/>
              </a:buClr>
              <a:buSzPts val="1800"/>
              <a:buFont typeface="Arial"/>
              <a:buChar char="•"/>
            </a:pPr>
            <a:r>
              <a:rPr lang="fr-FR" sz="2000" b="0" dirty="0">
                <a:solidFill>
                  <a:srgbClr val="000000"/>
                </a:solidFill>
              </a:rPr>
              <a:t>Patient présentant une symptomatologie douloureuse non soulagée</a:t>
            </a:r>
            <a:endParaRPr lang="fr-FR" sz="2000" dirty="0"/>
          </a:p>
          <a:p>
            <a:endParaRPr lang="fr-FR" dirty="0"/>
          </a:p>
        </p:txBody>
      </p:sp>
    </p:spTree>
    <p:extLst>
      <p:ext uri="{BB962C8B-B14F-4D97-AF65-F5344CB8AC3E}">
        <p14:creationId xmlns:p14="http://schemas.microsoft.com/office/powerpoint/2010/main" val="137765769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D03173-61F5-4187-9159-55D4DDA18FE4}"/>
              </a:ext>
            </a:extLst>
          </p:cNvPr>
          <p:cNvSpPr>
            <a:spLocks noGrp="1"/>
          </p:cNvSpPr>
          <p:nvPr>
            <p:ph type="title"/>
          </p:nvPr>
        </p:nvSpPr>
        <p:spPr/>
        <p:txBody>
          <a:bodyPr/>
          <a:lstStyle/>
          <a:p>
            <a:r>
              <a:rPr lang="fr-FR" dirty="0"/>
              <a:t>Procédure</a:t>
            </a:r>
          </a:p>
        </p:txBody>
      </p:sp>
      <p:sp>
        <p:nvSpPr>
          <p:cNvPr id="3" name="Espace réservé du contenu 2">
            <a:extLst>
              <a:ext uri="{FF2B5EF4-FFF2-40B4-BE49-F238E27FC236}">
                <a16:creationId xmlns:a16="http://schemas.microsoft.com/office/drawing/2014/main" id="{9201DC4C-13AA-4547-93A6-84801284A620}"/>
              </a:ext>
            </a:extLst>
          </p:cNvPr>
          <p:cNvSpPr>
            <a:spLocks noGrp="1"/>
          </p:cNvSpPr>
          <p:nvPr>
            <p:ph idx="1"/>
          </p:nvPr>
        </p:nvSpPr>
        <p:spPr/>
        <p:txBody>
          <a:bodyPr>
            <a:normAutofit/>
          </a:bodyPr>
          <a:lstStyle/>
          <a:p>
            <a:r>
              <a:rPr lang="fr-FR" sz="2000" dirty="0"/>
              <a:t>Validation du Comité d’éthique médicale du CHU</a:t>
            </a:r>
          </a:p>
          <a:p>
            <a:endParaRPr lang="fr-FR" sz="2000" dirty="0"/>
          </a:p>
          <a:p>
            <a:r>
              <a:rPr lang="fr-FR" sz="2000" dirty="0"/>
              <a:t>Début en décembre 2019, prévue sur 3 mois… mais plusieurs difficultés rencontrées </a:t>
            </a:r>
          </a:p>
          <a:p>
            <a:endParaRPr lang="fr-FR" sz="2000" dirty="0"/>
          </a:p>
          <a:p>
            <a:r>
              <a:rPr lang="fr-FR" sz="2000" dirty="0"/>
              <a:t>Durée totale de 5 mois et demi</a:t>
            </a:r>
          </a:p>
        </p:txBody>
      </p:sp>
    </p:spTree>
    <p:extLst>
      <p:ext uri="{BB962C8B-B14F-4D97-AF65-F5344CB8AC3E}">
        <p14:creationId xmlns:p14="http://schemas.microsoft.com/office/powerpoint/2010/main" val="36234204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8515DB0-0E38-4CC2-A3FA-73A7A40637E1}"/>
              </a:ext>
            </a:extLst>
          </p:cNvPr>
          <p:cNvSpPr>
            <a:spLocks noGrp="1"/>
          </p:cNvSpPr>
          <p:nvPr>
            <p:ph type="title"/>
          </p:nvPr>
        </p:nvSpPr>
        <p:spPr/>
        <p:txBody>
          <a:bodyPr/>
          <a:lstStyle/>
          <a:p>
            <a:r>
              <a:rPr lang="fr-FR" dirty="0"/>
              <a:t>Procédure</a:t>
            </a:r>
          </a:p>
        </p:txBody>
      </p:sp>
      <p:sp>
        <p:nvSpPr>
          <p:cNvPr id="6" name="Espace réservé du contenu 5">
            <a:extLst>
              <a:ext uri="{FF2B5EF4-FFF2-40B4-BE49-F238E27FC236}">
                <a16:creationId xmlns:a16="http://schemas.microsoft.com/office/drawing/2014/main" id="{B49BCC5F-FF5B-4C1D-9EC7-9F19D1C37B5B}"/>
              </a:ext>
            </a:extLst>
          </p:cNvPr>
          <p:cNvSpPr>
            <a:spLocks noGrp="1"/>
          </p:cNvSpPr>
          <p:nvPr>
            <p:ph idx="1"/>
          </p:nvPr>
        </p:nvSpPr>
        <p:spPr/>
        <p:txBody>
          <a:bodyPr/>
          <a:lstStyle/>
          <a:p>
            <a:r>
              <a:rPr lang="fr-FR" sz="2000" dirty="0"/>
              <a:t>Accord du médecin référent</a:t>
            </a:r>
          </a:p>
          <a:p>
            <a:endParaRPr lang="fr-FR" sz="2000" dirty="0"/>
          </a:p>
          <a:p>
            <a:r>
              <a:rPr lang="fr-FR" sz="2000" dirty="0"/>
              <a:t>Entretiens semi-directifs en chambre (</a:t>
            </a:r>
            <a:r>
              <a:rPr lang="fr-FR" sz="2000" dirty="0" err="1"/>
              <a:t>pré-testé</a:t>
            </a:r>
            <a:r>
              <a:rPr lang="fr-FR" sz="2000" dirty="0"/>
              <a:t>) et questionnaire portant sur les caractéristiques socio-démographiques et médicales</a:t>
            </a:r>
          </a:p>
          <a:p>
            <a:endParaRPr lang="fr-FR" sz="2000" dirty="0"/>
          </a:p>
          <a:p>
            <a:r>
              <a:rPr lang="fr-FR" sz="2000" dirty="0"/>
              <a:t>Durée moyenne des entretiens 30 minutes</a:t>
            </a:r>
          </a:p>
          <a:p>
            <a:endParaRPr lang="fr-FR" sz="2000" dirty="0"/>
          </a:p>
          <a:p>
            <a:r>
              <a:rPr lang="fr-FR" sz="2000" dirty="0"/>
              <a:t>Sur 20 patients éligibles, 9 ont été inclus</a:t>
            </a:r>
          </a:p>
          <a:p>
            <a:endParaRPr lang="fr-FR" dirty="0"/>
          </a:p>
        </p:txBody>
      </p:sp>
    </p:spTree>
    <p:extLst>
      <p:ext uri="{BB962C8B-B14F-4D97-AF65-F5344CB8AC3E}">
        <p14:creationId xmlns:p14="http://schemas.microsoft.com/office/powerpoint/2010/main" val="281807943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14FD4D-B9A9-438E-B7F1-FE8C4591E966}"/>
              </a:ext>
            </a:extLst>
          </p:cNvPr>
          <p:cNvSpPr>
            <a:spLocks noGrp="1"/>
          </p:cNvSpPr>
          <p:nvPr>
            <p:ph type="title"/>
          </p:nvPr>
        </p:nvSpPr>
        <p:spPr/>
        <p:txBody>
          <a:bodyPr/>
          <a:lstStyle/>
          <a:p>
            <a:r>
              <a:rPr lang="fr-FR" dirty="0"/>
              <a:t>Réalité du terrain	</a:t>
            </a:r>
          </a:p>
        </p:txBody>
      </p:sp>
      <p:sp>
        <p:nvSpPr>
          <p:cNvPr id="3" name="Espace réservé du contenu 2">
            <a:extLst>
              <a:ext uri="{FF2B5EF4-FFF2-40B4-BE49-F238E27FC236}">
                <a16:creationId xmlns:a16="http://schemas.microsoft.com/office/drawing/2014/main" id="{DCECF415-9C7F-4134-B51C-3D364B03ED4B}"/>
              </a:ext>
            </a:extLst>
          </p:cNvPr>
          <p:cNvSpPr>
            <a:spLocks noGrp="1"/>
          </p:cNvSpPr>
          <p:nvPr>
            <p:ph idx="1"/>
          </p:nvPr>
        </p:nvSpPr>
        <p:spPr/>
        <p:txBody>
          <a:bodyPr>
            <a:normAutofit/>
          </a:bodyPr>
          <a:lstStyle/>
          <a:p>
            <a:r>
              <a:rPr lang="fr-FR" sz="2000" dirty="0"/>
              <a:t>Difficultés d’inclusion </a:t>
            </a:r>
          </a:p>
          <a:p>
            <a:endParaRPr lang="fr-FR" sz="2000" dirty="0"/>
          </a:p>
          <a:p>
            <a:pPr lvl="1"/>
            <a:r>
              <a:rPr lang="fr-FR" sz="2000" dirty="0"/>
              <a:t>Dues à la phase choisie </a:t>
            </a:r>
          </a:p>
          <a:p>
            <a:pPr lvl="1"/>
            <a:r>
              <a:rPr lang="fr-FR" sz="2000" dirty="0"/>
              <a:t>Précarité physique</a:t>
            </a:r>
          </a:p>
          <a:p>
            <a:pPr lvl="1"/>
            <a:r>
              <a:rPr lang="fr-FR" sz="2000" dirty="0"/>
              <a:t>Le temps de latence entre la validation médicale et la réalisation de l’entretien (+/- 1 jour) </a:t>
            </a:r>
          </a:p>
          <a:p>
            <a:pPr lvl="1"/>
            <a:r>
              <a:rPr lang="fr-FR" sz="2000" dirty="0"/>
              <a:t>Présence de symptômes durant l’entretien</a:t>
            </a:r>
          </a:p>
          <a:p>
            <a:pPr lvl="1"/>
            <a:r>
              <a:rPr lang="fr-FR" sz="2000" dirty="0"/>
              <a:t>Présence de ces patients dans les services</a:t>
            </a:r>
          </a:p>
        </p:txBody>
      </p:sp>
    </p:spTree>
    <p:extLst>
      <p:ext uri="{BB962C8B-B14F-4D97-AF65-F5344CB8AC3E}">
        <p14:creationId xmlns:p14="http://schemas.microsoft.com/office/powerpoint/2010/main" val="10580832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AA015F-8F5C-4D16-9254-DE7D1BEC26B0}"/>
              </a:ext>
            </a:extLst>
          </p:cNvPr>
          <p:cNvSpPr>
            <a:spLocks noGrp="1"/>
          </p:cNvSpPr>
          <p:nvPr>
            <p:ph type="title"/>
          </p:nvPr>
        </p:nvSpPr>
        <p:spPr/>
        <p:txBody>
          <a:bodyPr/>
          <a:lstStyle/>
          <a:p>
            <a:r>
              <a:rPr lang="fr-FR" dirty="0"/>
              <a:t>Etat actuel de la recherche</a:t>
            </a:r>
            <a:br>
              <a:rPr lang="fr-FR" dirty="0"/>
            </a:br>
            <a:endParaRPr lang="fr-FR" dirty="0"/>
          </a:p>
        </p:txBody>
      </p:sp>
      <p:sp>
        <p:nvSpPr>
          <p:cNvPr id="3" name="Espace réservé du contenu 2">
            <a:extLst>
              <a:ext uri="{FF2B5EF4-FFF2-40B4-BE49-F238E27FC236}">
                <a16:creationId xmlns:a16="http://schemas.microsoft.com/office/drawing/2014/main" id="{3C416B07-09D2-4711-8371-82FB3E9580FB}"/>
              </a:ext>
            </a:extLst>
          </p:cNvPr>
          <p:cNvSpPr>
            <a:spLocks noGrp="1"/>
          </p:cNvSpPr>
          <p:nvPr>
            <p:ph idx="1"/>
          </p:nvPr>
        </p:nvSpPr>
        <p:spPr/>
        <p:txBody>
          <a:bodyPr>
            <a:normAutofit/>
          </a:bodyPr>
          <a:lstStyle/>
          <a:p>
            <a:r>
              <a:rPr lang="fr-FR" sz="2000" dirty="0"/>
              <a:t>Analyse thématique en cours</a:t>
            </a:r>
          </a:p>
          <a:p>
            <a:endParaRPr lang="fr-FR" sz="2000" dirty="0"/>
          </a:p>
          <a:p>
            <a:r>
              <a:rPr lang="fr-FR" sz="2000" dirty="0"/>
              <a:t>Etude interventionnelle prévue pour la fin de l’année</a:t>
            </a:r>
          </a:p>
        </p:txBody>
      </p:sp>
    </p:spTree>
    <p:extLst>
      <p:ext uri="{BB962C8B-B14F-4D97-AF65-F5344CB8AC3E}">
        <p14:creationId xmlns:p14="http://schemas.microsoft.com/office/powerpoint/2010/main" val="45293448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5F1FDAD-A564-4E23-9038-9374197BCA0D}"/>
              </a:ext>
            </a:extLst>
          </p:cNvPr>
          <p:cNvSpPr>
            <a:spLocks noGrp="1"/>
          </p:cNvSpPr>
          <p:nvPr>
            <p:ph type="title"/>
          </p:nvPr>
        </p:nvSpPr>
        <p:spPr>
          <a:xfrm>
            <a:off x="118534" y="-50800"/>
            <a:ext cx="7374466" cy="609600"/>
          </a:xfrm>
        </p:spPr>
        <p:txBody>
          <a:bodyPr>
            <a:normAutofit fontScale="90000"/>
          </a:bodyPr>
          <a:lstStyle/>
          <a:p>
            <a:r>
              <a:rPr lang="fr-FR" sz="2200" dirty="0"/>
              <a:t>Références bibliographiques</a:t>
            </a:r>
            <a:br>
              <a:rPr lang="fr-FR" dirty="0"/>
            </a:br>
            <a:endParaRPr lang="fr-FR" dirty="0"/>
          </a:p>
        </p:txBody>
      </p:sp>
      <p:sp>
        <p:nvSpPr>
          <p:cNvPr id="3" name="Espace réservé du contenu 2">
            <a:extLst>
              <a:ext uri="{FF2B5EF4-FFF2-40B4-BE49-F238E27FC236}">
                <a16:creationId xmlns:a16="http://schemas.microsoft.com/office/drawing/2014/main" id="{E65D180A-FEE1-46B0-8746-3F3727830D0B}"/>
              </a:ext>
            </a:extLst>
          </p:cNvPr>
          <p:cNvSpPr>
            <a:spLocks noGrp="1"/>
          </p:cNvSpPr>
          <p:nvPr>
            <p:ph idx="1"/>
          </p:nvPr>
        </p:nvSpPr>
        <p:spPr>
          <a:xfrm>
            <a:off x="118534" y="355600"/>
            <a:ext cx="10752666" cy="6349999"/>
          </a:xfrm>
        </p:spPr>
        <p:txBody>
          <a:bodyPr>
            <a:normAutofit fontScale="25000" lnSpcReduction="20000"/>
          </a:bodyPr>
          <a:lstStyle/>
          <a:p>
            <a:pPr marL="0" indent="0">
              <a:buNone/>
            </a:pPr>
            <a:r>
              <a:rPr lang="fr-FR" sz="3600" dirty="0" err="1"/>
              <a:t>Akazawa</a:t>
            </a:r>
            <a:r>
              <a:rPr lang="fr-FR" sz="3600" dirty="0"/>
              <a:t>, T., </a:t>
            </a:r>
            <a:r>
              <a:rPr lang="fr-FR" sz="3600" dirty="0" err="1"/>
              <a:t>Akechi</a:t>
            </a:r>
            <a:r>
              <a:rPr lang="fr-FR" sz="3600" dirty="0"/>
              <a:t>, T., </a:t>
            </a:r>
            <a:r>
              <a:rPr lang="fr-FR" sz="3600" dirty="0" err="1"/>
              <a:t>Morita</a:t>
            </a:r>
            <a:r>
              <a:rPr lang="fr-FR" sz="3600" dirty="0"/>
              <a:t>, T., </a:t>
            </a:r>
            <a:r>
              <a:rPr lang="fr-FR" sz="3600" dirty="0" err="1"/>
              <a:t>Miyashita</a:t>
            </a:r>
            <a:r>
              <a:rPr lang="fr-FR" sz="3600" dirty="0"/>
              <a:t>, M., Sato, K., </a:t>
            </a:r>
            <a:r>
              <a:rPr lang="fr-FR" sz="3600" dirty="0" err="1"/>
              <a:t>Tsuneto</a:t>
            </a:r>
            <a:r>
              <a:rPr lang="fr-FR" sz="3600" dirty="0"/>
              <a:t>, S., </a:t>
            </a:r>
            <a:r>
              <a:rPr lang="fr-FR" sz="3600" dirty="0" err="1"/>
              <a:t>Shima</a:t>
            </a:r>
            <a:r>
              <a:rPr lang="fr-FR" sz="3600" dirty="0"/>
              <a:t>, Y., &amp; </a:t>
            </a:r>
            <a:r>
              <a:rPr lang="fr-FR" sz="3600" dirty="0" err="1"/>
              <a:t>Furukawa</a:t>
            </a:r>
            <a:r>
              <a:rPr lang="fr-FR" sz="3600" dirty="0"/>
              <a:t>, T. A. (2010). Self-</a:t>
            </a:r>
            <a:r>
              <a:rPr lang="fr-FR" sz="3600" dirty="0" err="1"/>
              <a:t>Perceived</a:t>
            </a:r>
            <a:r>
              <a:rPr lang="fr-FR" sz="3600" dirty="0"/>
              <a:t> </a:t>
            </a:r>
            <a:r>
              <a:rPr lang="fr-FR" sz="3600" dirty="0" err="1"/>
              <a:t>Burden</a:t>
            </a:r>
            <a:r>
              <a:rPr lang="fr-FR" sz="3600" dirty="0"/>
              <a:t> in </a:t>
            </a:r>
            <a:r>
              <a:rPr lang="fr-FR" sz="3600" dirty="0" err="1"/>
              <a:t>Terminally</a:t>
            </a:r>
            <a:r>
              <a:rPr lang="fr-FR" sz="3600" dirty="0"/>
              <a:t> Ill Cancer Patients: A </a:t>
            </a:r>
            <a:r>
              <a:rPr lang="fr-FR" sz="3600" dirty="0" err="1"/>
              <a:t>Categorization</a:t>
            </a:r>
            <a:r>
              <a:rPr lang="fr-FR" sz="3600" dirty="0"/>
              <a:t> of Care </a:t>
            </a:r>
            <a:r>
              <a:rPr lang="fr-FR" sz="3600" dirty="0" err="1"/>
              <a:t>Strategies</a:t>
            </a:r>
            <a:r>
              <a:rPr lang="fr-FR" sz="3600" dirty="0"/>
              <a:t> </a:t>
            </a:r>
            <a:r>
              <a:rPr lang="fr-FR" sz="3600" dirty="0" err="1"/>
              <a:t>Based</a:t>
            </a:r>
            <a:r>
              <a:rPr lang="fr-FR" sz="3600" dirty="0"/>
              <a:t> on </a:t>
            </a:r>
            <a:r>
              <a:rPr lang="fr-FR" sz="3600" dirty="0" err="1"/>
              <a:t>Bereaved</a:t>
            </a:r>
            <a:r>
              <a:rPr lang="fr-FR" sz="3600" dirty="0"/>
              <a:t> Family </a:t>
            </a:r>
            <a:r>
              <a:rPr lang="fr-FR" sz="3600" dirty="0" err="1"/>
              <a:t>Members</a:t>
            </a:r>
            <a:r>
              <a:rPr lang="fr-FR" sz="3600" dirty="0"/>
              <a:t>’ Perspectives. Journal of Pain and </a:t>
            </a:r>
            <a:r>
              <a:rPr lang="fr-FR" sz="3600" dirty="0" err="1"/>
              <a:t>Symptom</a:t>
            </a:r>
            <a:r>
              <a:rPr lang="fr-FR" sz="3600" dirty="0"/>
              <a:t> Management, 40(2), 224–234. https://doi.org/10.1016/j.jpainsymman.2009.12.015</a:t>
            </a:r>
          </a:p>
          <a:p>
            <a:pPr marL="0" indent="0">
              <a:buNone/>
            </a:pPr>
            <a:r>
              <a:rPr lang="fr-FR" sz="3600" dirty="0"/>
              <a:t>Ando, M., </a:t>
            </a:r>
            <a:r>
              <a:rPr lang="fr-FR" sz="3600" dirty="0" err="1"/>
              <a:t>Morita</a:t>
            </a:r>
            <a:r>
              <a:rPr lang="fr-FR" sz="3600" dirty="0"/>
              <a:t>, T., </a:t>
            </a:r>
            <a:r>
              <a:rPr lang="fr-FR" sz="3600" dirty="0" err="1"/>
              <a:t>Akechi</a:t>
            </a:r>
            <a:r>
              <a:rPr lang="fr-FR" sz="3600" dirty="0"/>
              <a:t>, T., &amp; Okamoto, T. (2010). </a:t>
            </a:r>
            <a:r>
              <a:rPr lang="fr-FR" sz="3600" dirty="0" err="1"/>
              <a:t>Efficacy</a:t>
            </a:r>
            <a:r>
              <a:rPr lang="fr-FR" sz="3600" dirty="0"/>
              <a:t> of Short-</a:t>
            </a:r>
            <a:r>
              <a:rPr lang="fr-FR" sz="3600" dirty="0" err="1"/>
              <a:t>Term</a:t>
            </a:r>
            <a:r>
              <a:rPr lang="fr-FR" sz="3600" dirty="0"/>
              <a:t> Life-</a:t>
            </a:r>
            <a:r>
              <a:rPr lang="fr-FR" sz="3600" dirty="0" err="1"/>
              <a:t>Review</a:t>
            </a:r>
            <a:r>
              <a:rPr lang="fr-FR" sz="3600" dirty="0"/>
              <a:t> Interviews on the Spiritual </a:t>
            </a:r>
            <a:r>
              <a:rPr lang="fr-FR" sz="3600" dirty="0" err="1"/>
              <a:t>Well-Being</a:t>
            </a:r>
            <a:r>
              <a:rPr lang="fr-FR" sz="3600" dirty="0"/>
              <a:t> of </a:t>
            </a:r>
            <a:r>
              <a:rPr lang="fr-FR" sz="3600" dirty="0" err="1"/>
              <a:t>Terminally</a:t>
            </a:r>
            <a:r>
              <a:rPr lang="fr-FR" sz="3600" dirty="0"/>
              <a:t> Ill Cancer Patients. Journal of Pain and </a:t>
            </a:r>
            <a:r>
              <a:rPr lang="fr-FR" sz="3600" dirty="0" err="1"/>
              <a:t>Symptom</a:t>
            </a:r>
            <a:r>
              <a:rPr lang="fr-FR" sz="3600" dirty="0"/>
              <a:t> Management, 39(6), 993–1002. https://doi.org/10.1016/j.jpainsymman.2009.11.320</a:t>
            </a:r>
          </a:p>
          <a:p>
            <a:pPr marL="0" indent="0">
              <a:buNone/>
            </a:pPr>
            <a:r>
              <a:rPr lang="fr-FR" sz="3600" dirty="0"/>
              <a:t>Ando, M., </a:t>
            </a:r>
            <a:r>
              <a:rPr lang="fr-FR" sz="3600" dirty="0" err="1"/>
              <a:t>Morita</a:t>
            </a:r>
            <a:r>
              <a:rPr lang="fr-FR" sz="3600" dirty="0"/>
              <a:t>, T., Okamoto, T., &amp; </a:t>
            </a:r>
            <a:r>
              <a:rPr lang="fr-FR" sz="3600" dirty="0" err="1"/>
              <a:t>Ninosaka</a:t>
            </a:r>
            <a:r>
              <a:rPr lang="fr-FR" sz="3600" dirty="0"/>
              <a:t>, Y. (2008). One-</a:t>
            </a:r>
            <a:r>
              <a:rPr lang="fr-FR" sz="3600" dirty="0" err="1"/>
              <a:t>week</a:t>
            </a:r>
            <a:r>
              <a:rPr lang="fr-FR" sz="3600" dirty="0"/>
              <a:t> Short-</a:t>
            </a:r>
            <a:r>
              <a:rPr lang="fr-FR" sz="3600" dirty="0" err="1"/>
              <a:t>Term</a:t>
            </a:r>
            <a:r>
              <a:rPr lang="fr-FR" sz="3600" dirty="0"/>
              <a:t> Life </a:t>
            </a:r>
            <a:r>
              <a:rPr lang="fr-FR" sz="3600" dirty="0" err="1"/>
              <a:t>Review</a:t>
            </a:r>
            <a:r>
              <a:rPr lang="fr-FR" sz="3600" dirty="0"/>
              <a:t> interview can </a:t>
            </a:r>
            <a:r>
              <a:rPr lang="fr-FR" sz="3600" dirty="0" err="1"/>
              <a:t>improve</a:t>
            </a:r>
            <a:r>
              <a:rPr lang="fr-FR" sz="3600" dirty="0"/>
              <a:t> spiritual </a:t>
            </a:r>
            <a:r>
              <a:rPr lang="fr-FR" sz="3600" dirty="0" err="1"/>
              <a:t>well-being</a:t>
            </a:r>
            <a:r>
              <a:rPr lang="fr-FR" sz="3600" dirty="0"/>
              <a:t> of </a:t>
            </a:r>
            <a:r>
              <a:rPr lang="fr-FR" sz="3600" dirty="0" err="1"/>
              <a:t>terminally</a:t>
            </a:r>
            <a:r>
              <a:rPr lang="fr-FR" sz="3600" dirty="0"/>
              <a:t> </a:t>
            </a:r>
            <a:r>
              <a:rPr lang="fr-FR" sz="3600" dirty="0" err="1"/>
              <a:t>ill</a:t>
            </a:r>
            <a:r>
              <a:rPr lang="fr-FR" sz="3600" dirty="0"/>
              <a:t> cancer patients. Psycho-</a:t>
            </a:r>
            <a:r>
              <a:rPr lang="fr-FR" sz="3600" dirty="0" err="1"/>
              <a:t>Oncology</a:t>
            </a:r>
            <a:r>
              <a:rPr lang="fr-FR" sz="3600" dirty="0"/>
              <a:t>, 17(9), 885–890. https://doi.org/10.1002/pon.1299</a:t>
            </a:r>
          </a:p>
          <a:p>
            <a:pPr marL="0" indent="0">
              <a:buNone/>
            </a:pPr>
            <a:r>
              <a:rPr lang="fr-FR" sz="3600" dirty="0"/>
              <a:t>Ando, M., </a:t>
            </a:r>
            <a:r>
              <a:rPr lang="fr-FR" sz="3600" dirty="0" err="1"/>
              <a:t>Tsuda</a:t>
            </a:r>
            <a:r>
              <a:rPr lang="fr-FR" sz="3600" dirty="0"/>
              <a:t>, A., &amp; </a:t>
            </a:r>
            <a:r>
              <a:rPr lang="fr-FR" sz="3600" dirty="0" err="1"/>
              <a:t>Morita</a:t>
            </a:r>
            <a:r>
              <a:rPr lang="fr-FR" sz="3600" dirty="0"/>
              <a:t>, T. (2007). Life </a:t>
            </a:r>
            <a:r>
              <a:rPr lang="fr-FR" sz="3600" dirty="0" err="1"/>
              <a:t>review</a:t>
            </a:r>
            <a:r>
              <a:rPr lang="fr-FR" sz="3600" dirty="0"/>
              <a:t> interviews on the spiritual </a:t>
            </a:r>
            <a:r>
              <a:rPr lang="fr-FR" sz="3600" dirty="0" err="1"/>
              <a:t>well-being</a:t>
            </a:r>
            <a:r>
              <a:rPr lang="fr-FR" sz="3600" dirty="0"/>
              <a:t> of </a:t>
            </a:r>
            <a:r>
              <a:rPr lang="fr-FR" sz="3600" dirty="0" err="1"/>
              <a:t>terminally</a:t>
            </a:r>
            <a:r>
              <a:rPr lang="fr-FR" sz="3600" dirty="0"/>
              <a:t> </a:t>
            </a:r>
            <a:r>
              <a:rPr lang="fr-FR" sz="3600" dirty="0" err="1"/>
              <a:t>ill</a:t>
            </a:r>
            <a:r>
              <a:rPr lang="fr-FR" sz="3600" dirty="0"/>
              <a:t> cancer patients. </a:t>
            </a:r>
            <a:r>
              <a:rPr lang="fr-FR" sz="3600" dirty="0" err="1"/>
              <a:t>Supportive</a:t>
            </a:r>
            <a:r>
              <a:rPr lang="fr-FR" sz="3600" dirty="0"/>
              <a:t> Care in Cancer, 15(2), 225–231. https://doi.org/10.1007/s00520-006-0121-y</a:t>
            </a:r>
          </a:p>
          <a:p>
            <a:pPr marL="0" indent="0">
              <a:buNone/>
            </a:pPr>
            <a:r>
              <a:rPr lang="fr-FR" sz="3600" dirty="0" err="1"/>
              <a:t>Berzoff</a:t>
            </a:r>
            <a:r>
              <a:rPr lang="fr-FR" sz="3600" dirty="0"/>
              <a:t>, J., Flanagan, L. M., &amp; Hertz, P. (2011). Inside Out and </a:t>
            </a:r>
            <a:r>
              <a:rPr lang="fr-FR" sz="3600" dirty="0" err="1"/>
              <a:t>Outside</a:t>
            </a:r>
            <a:r>
              <a:rPr lang="fr-FR" sz="3600" dirty="0"/>
              <a:t> In: </a:t>
            </a:r>
            <a:r>
              <a:rPr lang="fr-FR" sz="3600" dirty="0" err="1"/>
              <a:t>Psychodynamic</a:t>
            </a:r>
            <a:r>
              <a:rPr lang="fr-FR" sz="3600" dirty="0"/>
              <a:t> </a:t>
            </a:r>
            <a:r>
              <a:rPr lang="fr-FR" sz="3600" dirty="0" err="1"/>
              <a:t>Clinical</a:t>
            </a:r>
            <a:r>
              <a:rPr lang="fr-FR" sz="3600" dirty="0"/>
              <a:t> Theory and </a:t>
            </a:r>
            <a:r>
              <a:rPr lang="fr-FR" sz="3600" dirty="0" err="1"/>
              <a:t>Psychopathology</a:t>
            </a:r>
            <a:r>
              <a:rPr lang="fr-FR" sz="3600" dirty="0"/>
              <a:t> in </a:t>
            </a:r>
            <a:r>
              <a:rPr lang="fr-FR" sz="3600" dirty="0" err="1"/>
              <a:t>Contemporary</a:t>
            </a:r>
            <a:r>
              <a:rPr lang="fr-FR" sz="3600" dirty="0"/>
              <a:t> </a:t>
            </a:r>
            <a:r>
              <a:rPr lang="fr-FR" sz="3600" dirty="0" err="1"/>
              <a:t>Multicultural</a:t>
            </a:r>
            <a:r>
              <a:rPr lang="fr-FR" sz="3600" dirty="0"/>
              <a:t> </a:t>
            </a:r>
            <a:r>
              <a:rPr lang="fr-FR" sz="3600" dirty="0" err="1"/>
              <a:t>Contexts</a:t>
            </a:r>
            <a:r>
              <a:rPr lang="fr-FR" sz="3600" dirty="0"/>
              <a:t>. </a:t>
            </a:r>
            <a:r>
              <a:rPr lang="fr-FR" sz="3600" dirty="0" err="1"/>
              <a:t>Rowman</a:t>
            </a:r>
            <a:r>
              <a:rPr lang="fr-FR" sz="3600" dirty="0"/>
              <a:t> &amp; </a:t>
            </a:r>
            <a:r>
              <a:rPr lang="fr-FR" sz="3600" dirty="0" err="1"/>
              <a:t>Littlefield</a:t>
            </a:r>
            <a:r>
              <a:rPr lang="fr-FR" sz="3600" dirty="0"/>
              <a:t> Publishers.</a:t>
            </a:r>
          </a:p>
          <a:p>
            <a:pPr marL="0" indent="0">
              <a:buNone/>
            </a:pPr>
            <a:r>
              <a:rPr lang="fr-FR" sz="3600" dirty="0"/>
              <a:t>Butler, R. N. (1963). The Life </a:t>
            </a:r>
            <a:r>
              <a:rPr lang="fr-FR" sz="3600" dirty="0" err="1"/>
              <a:t>Review</a:t>
            </a:r>
            <a:r>
              <a:rPr lang="fr-FR" sz="3600" dirty="0"/>
              <a:t>: An </a:t>
            </a:r>
            <a:r>
              <a:rPr lang="fr-FR" sz="3600" dirty="0" err="1"/>
              <a:t>Interpretation</a:t>
            </a:r>
            <a:r>
              <a:rPr lang="fr-FR" sz="3600" dirty="0"/>
              <a:t> of </a:t>
            </a:r>
            <a:r>
              <a:rPr lang="fr-FR" sz="3600" dirty="0" err="1"/>
              <a:t>Reminiscence</a:t>
            </a:r>
            <a:r>
              <a:rPr lang="fr-FR" sz="3600" dirty="0"/>
              <a:t> in the </a:t>
            </a:r>
            <a:r>
              <a:rPr lang="fr-FR" sz="3600" dirty="0" err="1"/>
              <a:t>Aged</a:t>
            </a:r>
            <a:r>
              <a:rPr lang="fr-FR" sz="3600" dirty="0"/>
              <a:t>. </a:t>
            </a:r>
            <a:r>
              <a:rPr lang="fr-FR" sz="3600" dirty="0" err="1"/>
              <a:t>Psychiatry</a:t>
            </a:r>
            <a:r>
              <a:rPr lang="fr-FR" sz="3600" dirty="0"/>
              <a:t>, 26(1), 65–76. https://doi.org/10.1080/00332747.1963.11023339</a:t>
            </a:r>
          </a:p>
          <a:p>
            <a:pPr marL="0" indent="0">
              <a:buNone/>
            </a:pPr>
            <a:r>
              <a:rPr lang="fr-FR" sz="3600" dirty="0" err="1"/>
              <a:t>Carpenito-Moyet</a:t>
            </a:r>
            <a:r>
              <a:rPr lang="fr-FR" sz="3600" dirty="0"/>
              <a:t>, L. J. (2006). </a:t>
            </a:r>
            <a:r>
              <a:rPr lang="fr-FR" sz="3600" dirty="0" err="1"/>
              <a:t>Handbook</a:t>
            </a:r>
            <a:r>
              <a:rPr lang="fr-FR" sz="3600" dirty="0"/>
              <a:t> of Nursing </a:t>
            </a:r>
            <a:r>
              <a:rPr lang="fr-FR" sz="3600" dirty="0" err="1"/>
              <a:t>Diagnosis</a:t>
            </a:r>
            <a:r>
              <a:rPr lang="fr-FR" sz="3600" dirty="0"/>
              <a:t>. </a:t>
            </a:r>
            <a:r>
              <a:rPr lang="fr-FR" sz="3600" dirty="0" err="1"/>
              <a:t>Lippincott</a:t>
            </a:r>
            <a:r>
              <a:rPr lang="fr-FR" sz="3600" dirty="0"/>
              <a:t> Williams &amp; Wilkins.</a:t>
            </a:r>
          </a:p>
          <a:p>
            <a:pPr marL="0" indent="0">
              <a:buNone/>
            </a:pPr>
            <a:r>
              <a:rPr lang="fr-FR" sz="3600" dirty="0"/>
              <a:t>Erikson, E. H. (1994). Identity and the Life Cycle. W. W. Norton &amp; </a:t>
            </a:r>
            <a:r>
              <a:rPr lang="fr-FR" sz="3600" dirty="0" err="1"/>
              <a:t>Company</a:t>
            </a:r>
            <a:r>
              <a:rPr lang="fr-FR" sz="3600" dirty="0"/>
              <a:t>.</a:t>
            </a:r>
          </a:p>
          <a:p>
            <a:pPr marL="0" indent="0">
              <a:buNone/>
            </a:pPr>
            <a:r>
              <a:rPr lang="fr-FR" sz="3600" dirty="0"/>
              <a:t>Jenko, M., Gonzalez, L., &amp; Seymour, M. J. (2007). Life </a:t>
            </a:r>
            <a:r>
              <a:rPr lang="fr-FR" sz="3600" dirty="0" err="1"/>
              <a:t>Review</a:t>
            </a:r>
            <a:r>
              <a:rPr lang="fr-FR" sz="3600" dirty="0"/>
              <a:t> </a:t>
            </a:r>
            <a:r>
              <a:rPr lang="fr-FR" sz="3600" dirty="0" err="1"/>
              <a:t>With</a:t>
            </a:r>
            <a:r>
              <a:rPr lang="fr-FR" sz="3600" dirty="0"/>
              <a:t> the </a:t>
            </a:r>
            <a:r>
              <a:rPr lang="fr-FR" sz="3600" dirty="0" err="1"/>
              <a:t>Terminally</a:t>
            </a:r>
            <a:r>
              <a:rPr lang="fr-FR" sz="3600" dirty="0"/>
              <a:t> Ill. 9(3), 9.</a:t>
            </a:r>
          </a:p>
          <a:p>
            <a:pPr marL="0" indent="0">
              <a:buNone/>
            </a:pPr>
            <a:r>
              <a:rPr lang="fr-FR" sz="3600" dirty="0"/>
              <a:t>Kwan, C. W. M., </a:t>
            </a:r>
            <a:r>
              <a:rPr lang="fr-FR" sz="3600" dirty="0" err="1"/>
              <a:t>Ng</a:t>
            </a:r>
            <a:r>
              <a:rPr lang="fr-FR" sz="3600" dirty="0"/>
              <a:t>, M. S. N., &amp; Chan, C. W. H. (2017). The use of life </a:t>
            </a:r>
            <a:r>
              <a:rPr lang="fr-FR" sz="3600" dirty="0" err="1"/>
              <a:t>review</a:t>
            </a:r>
            <a:r>
              <a:rPr lang="fr-FR" sz="3600" dirty="0"/>
              <a:t> to </a:t>
            </a:r>
            <a:r>
              <a:rPr lang="fr-FR" sz="3600" dirty="0" err="1"/>
              <a:t>enhance</a:t>
            </a:r>
            <a:r>
              <a:rPr lang="fr-FR" sz="3600" dirty="0"/>
              <a:t> spiritual </a:t>
            </a:r>
            <a:r>
              <a:rPr lang="fr-FR" sz="3600" dirty="0" err="1"/>
              <a:t>well-being</a:t>
            </a:r>
            <a:r>
              <a:rPr lang="fr-FR" sz="3600" dirty="0"/>
              <a:t> in patients </a:t>
            </a:r>
            <a:r>
              <a:rPr lang="fr-FR" sz="3600" dirty="0" err="1"/>
              <a:t>with</a:t>
            </a:r>
            <a:r>
              <a:rPr lang="fr-FR" sz="3600" dirty="0"/>
              <a:t> terminal </a:t>
            </a:r>
            <a:r>
              <a:rPr lang="fr-FR" sz="3600" dirty="0" err="1"/>
              <a:t>illnesses</a:t>
            </a:r>
            <a:r>
              <a:rPr lang="fr-FR" sz="3600" dirty="0"/>
              <a:t>: An </a:t>
            </a:r>
            <a:r>
              <a:rPr lang="fr-FR" sz="3600" dirty="0" err="1"/>
              <a:t>integrative</a:t>
            </a:r>
            <a:r>
              <a:rPr lang="fr-FR" sz="3600" dirty="0"/>
              <a:t> </a:t>
            </a:r>
            <a:r>
              <a:rPr lang="fr-FR" sz="3600" dirty="0" err="1"/>
              <a:t>review</a:t>
            </a:r>
            <a:r>
              <a:rPr lang="fr-FR" sz="3600" dirty="0"/>
              <a:t>. Journal of </a:t>
            </a:r>
            <a:r>
              <a:rPr lang="fr-FR" sz="3600" dirty="0" err="1"/>
              <a:t>Clinical</a:t>
            </a:r>
            <a:r>
              <a:rPr lang="fr-FR" sz="3600" dirty="0"/>
              <a:t> Nursing, 26(23–24), 4201–4211. https://doi.org/10.1111/jocn.13977</a:t>
            </a:r>
          </a:p>
          <a:p>
            <a:pPr marL="0" indent="0">
              <a:buNone/>
            </a:pPr>
            <a:r>
              <a:rPr lang="fr-FR" sz="3600" dirty="0"/>
              <a:t>Leonard, R., </a:t>
            </a:r>
            <a:r>
              <a:rPr lang="fr-FR" sz="3600" dirty="0" err="1"/>
              <a:t>Horsfall</a:t>
            </a:r>
            <a:r>
              <a:rPr lang="fr-FR" sz="3600" dirty="0"/>
              <a:t>, D., Noonan, K., &amp; Rosenberg, J. (2017). Identity and the End-of-Life Story: A </a:t>
            </a:r>
            <a:r>
              <a:rPr lang="fr-FR" sz="3600" dirty="0" err="1"/>
              <a:t>Role</a:t>
            </a:r>
            <a:r>
              <a:rPr lang="fr-FR" sz="3600" dirty="0"/>
              <a:t> for </a:t>
            </a:r>
            <a:r>
              <a:rPr lang="fr-FR" sz="3600" dirty="0" err="1"/>
              <a:t>Psychologists</a:t>
            </a:r>
            <a:r>
              <a:rPr lang="fr-FR" sz="3600" dirty="0"/>
              <a:t>: Identity and EOL. </a:t>
            </a:r>
            <a:r>
              <a:rPr lang="fr-FR" sz="3600" dirty="0" err="1"/>
              <a:t>Australian</a:t>
            </a:r>
            <a:r>
              <a:rPr lang="fr-FR" sz="3600" dirty="0"/>
              <a:t> </a:t>
            </a:r>
            <a:r>
              <a:rPr lang="fr-FR" sz="3600" dirty="0" err="1"/>
              <a:t>Psychologist</a:t>
            </a:r>
            <a:r>
              <a:rPr lang="fr-FR" sz="3600" dirty="0"/>
              <a:t>, 52(5), 346–353. https://doi.org/10.1111/ap.12270</a:t>
            </a:r>
          </a:p>
          <a:p>
            <a:pPr marL="0" indent="0">
              <a:buNone/>
            </a:pPr>
            <a:r>
              <a:rPr lang="fr-FR" sz="3600" dirty="0" err="1"/>
              <a:t>Mezred</a:t>
            </a:r>
            <a:r>
              <a:rPr lang="fr-FR" sz="3600" dirty="0"/>
              <a:t>, D., </a:t>
            </a:r>
            <a:r>
              <a:rPr lang="fr-FR" sz="3600" dirty="0" err="1"/>
              <a:t>Petigenet</a:t>
            </a:r>
            <a:r>
              <a:rPr lang="fr-FR" sz="3600" dirty="0"/>
              <a:t>, V., Fort, I., </a:t>
            </a:r>
            <a:r>
              <a:rPr lang="fr-FR" sz="3600" dirty="0" err="1"/>
              <a:t>Blaison</a:t>
            </a:r>
            <a:r>
              <a:rPr lang="fr-FR" sz="3600" dirty="0"/>
              <a:t>, C., &amp; Gana, K. (2006). La réminiscence: Concept, fonctions et mesures. Adaptation française de la </a:t>
            </a:r>
            <a:r>
              <a:rPr lang="fr-FR" sz="3600" dirty="0" err="1"/>
              <a:t>Reminiscence</a:t>
            </a:r>
            <a:r>
              <a:rPr lang="fr-FR" sz="3600" dirty="0"/>
              <a:t> </a:t>
            </a:r>
            <a:r>
              <a:rPr lang="fr-FR" sz="3600" dirty="0" err="1"/>
              <a:t>Functions</a:t>
            </a:r>
            <a:r>
              <a:rPr lang="fr-FR" sz="3600" dirty="0"/>
              <a:t> </a:t>
            </a:r>
            <a:r>
              <a:rPr lang="fr-FR" sz="3600" dirty="0" err="1"/>
              <a:t>Scale</a:t>
            </a:r>
            <a:r>
              <a:rPr lang="fr-FR" sz="3600" dirty="0"/>
              <a:t>. Les cahiers internationaux de psychologie sociale, Numéro 71(3), 3. https://doi.org/10.3917/cips.071.0003</a:t>
            </a:r>
          </a:p>
          <a:p>
            <a:pPr marL="0" indent="0">
              <a:buNone/>
            </a:pPr>
            <a:r>
              <a:rPr lang="fr-FR" sz="3600" dirty="0" err="1"/>
              <a:t>Montross</a:t>
            </a:r>
            <a:r>
              <a:rPr lang="fr-FR" sz="3600" dirty="0"/>
              <a:t>-Thomas, L. P., Joseph, J., Edmonds, E. C., </a:t>
            </a:r>
            <a:r>
              <a:rPr lang="fr-FR" sz="3600" dirty="0" err="1"/>
              <a:t>Palinkas</a:t>
            </a:r>
            <a:r>
              <a:rPr lang="fr-FR" sz="3600" dirty="0"/>
              <a:t>, L. A., &amp; </a:t>
            </a:r>
            <a:r>
              <a:rPr lang="fr-FR" sz="3600" dirty="0" err="1"/>
              <a:t>Jeste</a:t>
            </a:r>
            <a:r>
              <a:rPr lang="fr-FR" sz="3600" dirty="0"/>
              <a:t>, D. V. (2018). </a:t>
            </a:r>
            <a:r>
              <a:rPr lang="fr-FR" sz="3600" dirty="0" err="1"/>
              <a:t>Reflections</a:t>
            </a:r>
            <a:r>
              <a:rPr lang="fr-FR" sz="3600" dirty="0"/>
              <a:t> on </a:t>
            </a:r>
            <a:r>
              <a:rPr lang="fr-FR" sz="3600" dirty="0" err="1"/>
              <a:t>wisdom</a:t>
            </a:r>
            <a:r>
              <a:rPr lang="fr-FR" sz="3600" dirty="0"/>
              <a:t> at the end of life: Qualitative </a:t>
            </a:r>
            <a:r>
              <a:rPr lang="fr-FR" sz="3600" dirty="0" err="1"/>
              <a:t>study</a:t>
            </a:r>
            <a:r>
              <a:rPr lang="fr-FR" sz="3600" dirty="0"/>
              <a:t> of hospice patients </a:t>
            </a:r>
            <a:r>
              <a:rPr lang="fr-FR" sz="3600" dirty="0" err="1"/>
              <a:t>aged</a:t>
            </a:r>
            <a:r>
              <a:rPr lang="fr-FR" sz="3600" dirty="0"/>
              <a:t> 58–97 </a:t>
            </a:r>
            <a:r>
              <a:rPr lang="fr-FR" sz="3600" dirty="0" err="1"/>
              <a:t>years</a:t>
            </a:r>
            <a:r>
              <a:rPr lang="fr-FR" sz="3600" dirty="0"/>
              <a:t>. International </a:t>
            </a:r>
            <a:r>
              <a:rPr lang="fr-FR" sz="3600" dirty="0" err="1"/>
              <a:t>Psychogeriatrics</a:t>
            </a:r>
            <a:r>
              <a:rPr lang="fr-FR" sz="3600" dirty="0"/>
              <a:t>, 30(12), 1759–1766. https://doi.org/10.1017/S1041610217003039</a:t>
            </a:r>
          </a:p>
          <a:p>
            <a:pPr marL="0" indent="0">
              <a:buNone/>
            </a:pPr>
            <a:r>
              <a:rPr lang="fr-FR" sz="3600" dirty="0" err="1"/>
              <a:t>Puchalski</a:t>
            </a:r>
            <a:r>
              <a:rPr lang="fr-FR" sz="3600" dirty="0"/>
              <a:t>, C., </a:t>
            </a:r>
            <a:r>
              <a:rPr lang="fr-FR" sz="3600" dirty="0" err="1"/>
              <a:t>Ferrell</a:t>
            </a:r>
            <a:r>
              <a:rPr lang="fr-FR" sz="3600" dirty="0"/>
              <a:t>, B., </a:t>
            </a:r>
            <a:r>
              <a:rPr lang="fr-FR" sz="3600" dirty="0" err="1"/>
              <a:t>Virani</a:t>
            </a:r>
            <a:r>
              <a:rPr lang="fr-FR" sz="3600" dirty="0"/>
              <a:t>, R., Otis-Green, S., Baird, P., Bull, J., </a:t>
            </a:r>
            <a:r>
              <a:rPr lang="fr-FR" sz="3600" dirty="0" err="1"/>
              <a:t>Chochinov</a:t>
            </a:r>
            <a:r>
              <a:rPr lang="fr-FR" sz="3600" dirty="0"/>
              <a:t>, H., </a:t>
            </a:r>
            <a:r>
              <a:rPr lang="fr-FR" sz="3600" dirty="0" err="1"/>
              <a:t>Handzo</a:t>
            </a:r>
            <a:r>
              <a:rPr lang="fr-FR" sz="3600" dirty="0"/>
              <a:t>, G., Nelson-Becker, H., Prince-Paul, M., </a:t>
            </a:r>
            <a:r>
              <a:rPr lang="fr-FR" sz="3600" dirty="0" err="1"/>
              <a:t>Pugliese</a:t>
            </a:r>
            <a:r>
              <a:rPr lang="fr-FR" sz="3600" dirty="0"/>
              <a:t>, K., &amp; </a:t>
            </a:r>
            <a:r>
              <a:rPr lang="fr-FR" sz="3600" dirty="0" err="1"/>
              <a:t>Sulmasy</a:t>
            </a:r>
            <a:r>
              <a:rPr lang="fr-FR" sz="3600" dirty="0"/>
              <a:t>, D. (2009). </a:t>
            </a:r>
            <a:r>
              <a:rPr lang="fr-FR" sz="3600" dirty="0" err="1"/>
              <a:t>Improving</a:t>
            </a:r>
            <a:r>
              <a:rPr lang="fr-FR" sz="3600" dirty="0"/>
              <a:t> the </a:t>
            </a:r>
            <a:r>
              <a:rPr lang="fr-FR" sz="3600" dirty="0" err="1"/>
              <a:t>Quality</a:t>
            </a:r>
            <a:r>
              <a:rPr lang="fr-FR" sz="3600" dirty="0"/>
              <a:t> of Spiritual Care as a Dimension of Palliative Care: The Report of the Consensus </a:t>
            </a:r>
            <a:r>
              <a:rPr lang="fr-FR" sz="3600" dirty="0" err="1"/>
              <a:t>Conference</a:t>
            </a:r>
            <a:r>
              <a:rPr lang="fr-FR" sz="3600" dirty="0"/>
              <a:t>. Journal of Palliative </a:t>
            </a:r>
            <a:r>
              <a:rPr lang="fr-FR" sz="3600" dirty="0" err="1"/>
              <a:t>Medicine</a:t>
            </a:r>
            <a:r>
              <a:rPr lang="fr-FR" sz="3600" dirty="0"/>
              <a:t>, 12(10), 885–904. https://doi.org/10.1089/jpm.2009.0142</a:t>
            </a:r>
          </a:p>
          <a:p>
            <a:pPr marL="0" indent="0">
              <a:buNone/>
            </a:pPr>
            <a:r>
              <a:rPr lang="fr-FR" sz="3600" dirty="0" err="1"/>
              <a:t>Rattner</a:t>
            </a:r>
            <a:r>
              <a:rPr lang="fr-FR" sz="3600" dirty="0"/>
              <a:t>, M., &amp; </a:t>
            </a:r>
            <a:r>
              <a:rPr lang="fr-FR" sz="3600" dirty="0" err="1"/>
              <a:t>Berzoff</a:t>
            </a:r>
            <a:r>
              <a:rPr lang="fr-FR" sz="3600" dirty="0"/>
              <a:t>, J. (2016). </a:t>
            </a:r>
            <a:r>
              <a:rPr lang="fr-FR" sz="3600" dirty="0" err="1"/>
              <a:t>Rethinking</a:t>
            </a:r>
            <a:r>
              <a:rPr lang="fr-FR" sz="3600" dirty="0"/>
              <a:t> </a:t>
            </a:r>
            <a:r>
              <a:rPr lang="fr-FR" sz="3600" dirty="0" err="1"/>
              <a:t>Suffering</a:t>
            </a:r>
            <a:r>
              <a:rPr lang="fr-FR" sz="3600" dirty="0"/>
              <a:t>: </a:t>
            </a:r>
            <a:r>
              <a:rPr lang="fr-FR" sz="3600" dirty="0" err="1"/>
              <a:t>Allowing</a:t>
            </a:r>
            <a:r>
              <a:rPr lang="fr-FR" sz="3600" dirty="0"/>
              <a:t> for </a:t>
            </a:r>
            <a:r>
              <a:rPr lang="fr-FR" sz="3600" dirty="0" err="1"/>
              <a:t>Suffering</a:t>
            </a:r>
            <a:r>
              <a:rPr lang="fr-FR" sz="3600" dirty="0"/>
              <a:t> </a:t>
            </a:r>
            <a:r>
              <a:rPr lang="fr-FR" sz="3600" dirty="0" err="1"/>
              <a:t>that</a:t>
            </a:r>
            <a:r>
              <a:rPr lang="fr-FR" sz="3600" dirty="0"/>
              <a:t> </a:t>
            </a:r>
            <a:r>
              <a:rPr lang="fr-FR" sz="3600" dirty="0" err="1"/>
              <a:t>is</a:t>
            </a:r>
            <a:r>
              <a:rPr lang="fr-FR" sz="3600" dirty="0"/>
              <a:t> </a:t>
            </a:r>
            <a:r>
              <a:rPr lang="fr-FR" sz="3600" dirty="0" err="1"/>
              <a:t>Intrinsic</a:t>
            </a:r>
            <a:r>
              <a:rPr lang="fr-FR" sz="3600" dirty="0"/>
              <a:t> at End of Life. Journal of Social Work in End-of-Life &amp; Palliative Care, 12(3), 240–258. https://doi.org/10.1080/15524256.2016.1200520</a:t>
            </a:r>
          </a:p>
          <a:p>
            <a:pPr marL="0" indent="0">
              <a:buNone/>
            </a:pPr>
            <a:r>
              <a:rPr lang="fr-FR" sz="3600" dirty="0"/>
              <a:t>Rousseau, P. (2003). La spiritualité et le patient en fin de vie. « L’art de l’oncologie: Quand la tumeur n’est pas le but ». Revue internationale de soins palliatifs, 18(4), 181. https://doi.org/10.3917/inka.034.0181</a:t>
            </a:r>
          </a:p>
          <a:p>
            <a:pPr marL="0" indent="0">
              <a:buNone/>
            </a:pPr>
            <a:r>
              <a:rPr lang="fr-FR" sz="3600" dirty="0" err="1"/>
              <a:t>Teo</a:t>
            </a:r>
            <a:r>
              <a:rPr lang="fr-FR" sz="3600" dirty="0"/>
              <a:t>, I., </a:t>
            </a:r>
            <a:r>
              <a:rPr lang="fr-FR" sz="3600" dirty="0" err="1"/>
              <a:t>Krishnan</a:t>
            </a:r>
            <a:r>
              <a:rPr lang="fr-FR" sz="3600" dirty="0"/>
              <a:t>, A., &amp; Lee, G. L. (2019). Psychosocial interventions for </a:t>
            </a:r>
            <a:r>
              <a:rPr lang="fr-FR" sz="3600" dirty="0" err="1"/>
              <a:t>advanced</a:t>
            </a:r>
            <a:r>
              <a:rPr lang="fr-FR" sz="3600" dirty="0"/>
              <a:t> cancer patients: A </a:t>
            </a:r>
            <a:r>
              <a:rPr lang="fr-FR" sz="3600" dirty="0" err="1"/>
              <a:t>systematic</a:t>
            </a:r>
            <a:r>
              <a:rPr lang="fr-FR" sz="3600" dirty="0"/>
              <a:t> </a:t>
            </a:r>
            <a:r>
              <a:rPr lang="fr-FR" sz="3600" dirty="0" err="1"/>
              <a:t>review</a:t>
            </a:r>
            <a:r>
              <a:rPr lang="fr-FR" sz="3600" dirty="0"/>
              <a:t>. Psycho-</a:t>
            </a:r>
            <a:r>
              <a:rPr lang="fr-FR" sz="3600" dirty="0" err="1"/>
              <a:t>Oncology</a:t>
            </a:r>
            <a:r>
              <a:rPr lang="fr-FR" sz="3600" dirty="0"/>
              <a:t>, 28(7), 1394–1407. https://doi.org/10.1002/pon.5103</a:t>
            </a:r>
          </a:p>
          <a:p>
            <a:pPr marL="0" indent="0">
              <a:buNone/>
            </a:pPr>
            <a:r>
              <a:rPr lang="fr-FR" sz="3600" dirty="0"/>
              <a:t>Wang, C.-W., Chow, A. Y., &amp; Chan, C. L. (2017). The </a:t>
            </a:r>
            <a:r>
              <a:rPr lang="fr-FR" sz="3600" dirty="0" err="1"/>
              <a:t>effects</a:t>
            </a:r>
            <a:r>
              <a:rPr lang="fr-FR" sz="3600" dirty="0"/>
              <a:t> of life </a:t>
            </a:r>
            <a:r>
              <a:rPr lang="fr-FR" sz="3600" dirty="0" err="1"/>
              <a:t>review</a:t>
            </a:r>
            <a:r>
              <a:rPr lang="fr-FR" sz="3600" dirty="0"/>
              <a:t> interventions on spiritual </a:t>
            </a:r>
            <a:r>
              <a:rPr lang="fr-FR" sz="3600" dirty="0" err="1"/>
              <a:t>well-being</a:t>
            </a:r>
            <a:r>
              <a:rPr lang="fr-FR" sz="3600" dirty="0"/>
              <a:t>, </a:t>
            </a:r>
            <a:r>
              <a:rPr lang="fr-FR" sz="3600" dirty="0" err="1"/>
              <a:t>psychological</a:t>
            </a:r>
            <a:r>
              <a:rPr lang="fr-FR" sz="3600" dirty="0"/>
              <a:t> </a:t>
            </a:r>
            <a:r>
              <a:rPr lang="fr-FR" sz="3600" dirty="0" err="1"/>
              <a:t>distress</a:t>
            </a:r>
            <a:r>
              <a:rPr lang="fr-FR" sz="3600" dirty="0"/>
              <a:t>, and </a:t>
            </a:r>
            <a:r>
              <a:rPr lang="fr-FR" sz="3600" dirty="0" err="1"/>
              <a:t>quality</a:t>
            </a:r>
            <a:r>
              <a:rPr lang="fr-FR" sz="3600" dirty="0"/>
              <a:t> of life in patients </a:t>
            </a:r>
            <a:r>
              <a:rPr lang="fr-FR" sz="3600" dirty="0" err="1"/>
              <a:t>with</a:t>
            </a:r>
            <a:r>
              <a:rPr lang="fr-FR" sz="3600" dirty="0"/>
              <a:t> terminal or </a:t>
            </a:r>
            <a:r>
              <a:rPr lang="fr-FR" sz="3600" dirty="0" err="1"/>
              <a:t>advanced</a:t>
            </a:r>
            <a:r>
              <a:rPr lang="fr-FR" sz="3600" dirty="0"/>
              <a:t> cancer: A </a:t>
            </a:r>
            <a:r>
              <a:rPr lang="fr-FR" sz="3600" dirty="0" err="1"/>
              <a:t>systematic</a:t>
            </a:r>
            <a:r>
              <a:rPr lang="fr-FR" sz="3600" dirty="0"/>
              <a:t> </a:t>
            </a:r>
            <a:r>
              <a:rPr lang="fr-FR" sz="3600" dirty="0" err="1"/>
              <a:t>review</a:t>
            </a:r>
            <a:r>
              <a:rPr lang="fr-FR" sz="3600" dirty="0"/>
              <a:t> and </a:t>
            </a:r>
            <a:r>
              <a:rPr lang="fr-FR" sz="3600" dirty="0" err="1"/>
              <a:t>meta-analysis</a:t>
            </a:r>
            <a:r>
              <a:rPr lang="fr-FR" sz="3600" dirty="0"/>
              <a:t> of </a:t>
            </a:r>
            <a:r>
              <a:rPr lang="fr-FR" sz="3600" dirty="0" err="1"/>
              <a:t>randomized</a:t>
            </a:r>
            <a:r>
              <a:rPr lang="fr-FR" sz="3600" dirty="0"/>
              <a:t> </a:t>
            </a:r>
            <a:r>
              <a:rPr lang="fr-FR" sz="3600" dirty="0" err="1"/>
              <a:t>controlled</a:t>
            </a:r>
            <a:r>
              <a:rPr lang="fr-FR" sz="3600" dirty="0"/>
              <a:t> trials. Palliative </a:t>
            </a:r>
            <a:r>
              <a:rPr lang="fr-FR" sz="3600" dirty="0" err="1"/>
              <a:t>Medicine</a:t>
            </a:r>
            <a:r>
              <a:rPr lang="fr-FR" sz="3600" dirty="0"/>
              <a:t>, 31(10), 883–894. https://doi.org/10.1177/0269216317705101</a:t>
            </a:r>
          </a:p>
          <a:p>
            <a:pPr marL="0" indent="0">
              <a:buNone/>
            </a:pPr>
            <a:r>
              <a:rPr lang="fr-FR" sz="3600" dirty="0" err="1"/>
              <a:t>Warth</a:t>
            </a:r>
            <a:r>
              <a:rPr lang="fr-FR" sz="3600" dirty="0"/>
              <a:t>, M., Kessler, J., Koehler, F., Aguilar-Raab, C., </a:t>
            </a:r>
            <a:r>
              <a:rPr lang="fr-FR" sz="3600" dirty="0" err="1"/>
              <a:t>Bardenheuer</a:t>
            </a:r>
            <a:r>
              <a:rPr lang="fr-FR" sz="3600" dirty="0"/>
              <a:t>, H. J., &amp; </a:t>
            </a:r>
            <a:r>
              <a:rPr lang="fr-FR" sz="3600" dirty="0" err="1"/>
              <a:t>Ditzen</a:t>
            </a:r>
            <a:r>
              <a:rPr lang="fr-FR" sz="3600" dirty="0"/>
              <a:t>, B. (2019). Brief psychosocial interventions </a:t>
            </a:r>
            <a:r>
              <a:rPr lang="fr-FR" sz="3600" dirty="0" err="1"/>
              <a:t>improve</a:t>
            </a:r>
            <a:r>
              <a:rPr lang="fr-FR" sz="3600" dirty="0"/>
              <a:t> </a:t>
            </a:r>
            <a:r>
              <a:rPr lang="fr-FR" sz="3600" dirty="0" err="1"/>
              <a:t>quality</a:t>
            </a:r>
            <a:r>
              <a:rPr lang="fr-FR" sz="3600" dirty="0"/>
              <a:t> of life of patients </a:t>
            </a:r>
            <a:r>
              <a:rPr lang="fr-FR" sz="3600" dirty="0" err="1"/>
              <a:t>receiving</a:t>
            </a:r>
            <a:r>
              <a:rPr lang="fr-FR" sz="3600" dirty="0"/>
              <a:t> palliative care: A </a:t>
            </a:r>
            <a:r>
              <a:rPr lang="fr-FR" sz="3600" dirty="0" err="1"/>
              <a:t>systematic</a:t>
            </a:r>
            <a:r>
              <a:rPr lang="fr-FR" sz="3600" dirty="0"/>
              <a:t> </a:t>
            </a:r>
            <a:r>
              <a:rPr lang="fr-FR" sz="3600" dirty="0" err="1"/>
              <a:t>review</a:t>
            </a:r>
            <a:r>
              <a:rPr lang="fr-FR" sz="3600" dirty="0"/>
              <a:t> and </a:t>
            </a:r>
            <a:r>
              <a:rPr lang="fr-FR" sz="3600" dirty="0" err="1"/>
              <a:t>meta-analysis</a:t>
            </a:r>
            <a:r>
              <a:rPr lang="fr-FR" sz="3600" dirty="0"/>
              <a:t>. Palliative </a:t>
            </a:r>
            <a:r>
              <a:rPr lang="fr-FR" sz="3600" dirty="0" err="1"/>
              <a:t>Medicine</a:t>
            </a:r>
            <a:r>
              <a:rPr lang="fr-FR" sz="3600" dirty="0"/>
              <a:t>, 33(3), 332–345. https://doi.org/10.1177/0269216318818011</a:t>
            </a:r>
          </a:p>
          <a:p>
            <a:pPr marL="0" indent="0">
              <a:buNone/>
            </a:pPr>
            <a:r>
              <a:rPr lang="fr-FR" sz="3600" dirty="0"/>
              <a:t>Webster, J. D., </a:t>
            </a:r>
            <a:r>
              <a:rPr lang="fr-FR" sz="3600" dirty="0" err="1"/>
              <a:t>Bohlmeijer</a:t>
            </a:r>
            <a:r>
              <a:rPr lang="fr-FR" sz="3600" dirty="0"/>
              <a:t>, E. T., &amp; </a:t>
            </a:r>
            <a:r>
              <a:rPr lang="fr-FR" sz="3600" dirty="0" err="1"/>
              <a:t>Westerhof</a:t>
            </a:r>
            <a:r>
              <a:rPr lang="fr-FR" sz="3600" dirty="0"/>
              <a:t>, G. J. (2010). Mapping the Future of </a:t>
            </a:r>
            <a:r>
              <a:rPr lang="fr-FR" sz="3600" dirty="0" err="1"/>
              <a:t>Reminiscence</a:t>
            </a:r>
            <a:r>
              <a:rPr lang="fr-FR" sz="3600" dirty="0"/>
              <a:t>: A </a:t>
            </a:r>
            <a:r>
              <a:rPr lang="fr-FR" sz="3600" dirty="0" err="1"/>
              <a:t>Conceptual</a:t>
            </a:r>
            <a:r>
              <a:rPr lang="fr-FR" sz="3600" dirty="0"/>
              <a:t> Guide for </a:t>
            </a:r>
            <a:r>
              <a:rPr lang="fr-FR" sz="3600" dirty="0" err="1"/>
              <a:t>Research</a:t>
            </a:r>
            <a:r>
              <a:rPr lang="fr-FR" sz="3600" dirty="0"/>
              <a:t> and Practice. </a:t>
            </a:r>
            <a:r>
              <a:rPr lang="fr-FR" sz="3600" dirty="0" err="1"/>
              <a:t>Research</a:t>
            </a:r>
            <a:r>
              <a:rPr lang="fr-FR" sz="3600" dirty="0"/>
              <a:t> on </a:t>
            </a:r>
            <a:r>
              <a:rPr lang="fr-FR" sz="3600" dirty="0" err="1"/>
              <a:t>Aging</a:t>
            </a:r>
            <a:r>
              <a:rPr lang="fr-FR" sz="3600" dirty="0"/>
              <a:t>, 32(4), 527–564. https://doi.org/10.1177/0164027510364122</a:t>
            </a:r>
          </a:p>
          <a:p>
            <a:pPr marL="0" indent="0">
              <a:buNone/>
            </a:pPr>
            <a:r>
              <a:rPr lang="fr-FR" sz="3600" dirty="0" err="1"/>
              <a:t>Westerhof</a:t>
            </a:r>
            <a:r>
              <a:rPr lang="fr-FR" sz="3600" dirty="0"/>
              <a:t>, G. J., &amp; </a:t>
            </a:r>
            <a:r>
              <a:rPr lang="fr-FR" sz="3600" dirty="0" err="1"/>
              <a:t>Slatman</a:t>
            </a:r>
            <a:r>
              <a:rPr lang="fr-FR" sz="3600" dirty="0"/>
              <a:t>, S. (2019). In </a:t>
            </a:r>
            <a:r>
              <a:rPr lang="fr-FR" sz="3600" dirty="0" err="1"/>
              <a:t>search</a:t>
            </a:r>
            <a:r>
              <a:rPr lang="fr-FR" sz="3600" dirty="0"/>
              <a:t> of the best </a:t>
            </a:r>
            <a:r>
              <a:rPr lang="fr-FR" sz="3600" dirty="0" err="1"/>
              <a:t>evidence</a:t>
            </a:r>
            <a:r>
              <a:rPr lang="fr-FR" sz="3600" dirty="0"/>
              <a:t> for life </a:t>
            </a:r>
            <a:r>
              <a:rPr lang="fr-FR" sz="3600" dirty="0" err="1"/>
              <a:t>review</a:t>
            </a:r>
            <a:r>
              <a:rPr lang="fr-FR" sz="3600" dirty="0"/>
              <a:t> </a:t>
            </a:r>
            <a:r>
              <a:rPr lang="fr-FR" sz="3600" dirty="0" err="1"/>
              <a:t>therapy</a:t>
            </a:r>
            <a:r>
              <a:rPr lang="fr-FR" sz="3600" dirty="0"/>
              <a:t> to </a:t>
            </a:r>
            <a:r>
              <a:rPr lang="fr-FR" sz="3600" dirty="0" err="1"/>
              <a:t>reduce</a:t>
            </a:r>
            <a:r>
              <a:rPr lang="fr-FR" sz="3600" dirty="0"/>
              <a:t> </a:t>
            </a:r>
            <a:r>
              <a:rPr lang="fr-FR" sz="3600" dirty="0" err="1"/>
              <a:t>depressive</a:t>
            </a:r>
            <a:r>
              <a:rPr lang="fr-FR" sz="3600" dirty="0"/>
              <a:t> </a:t>
            </a:r>
            <a:r>
              <a:rPr lang="fr-FR" sz="3600" dirty="0" err="1"/>
              <a:t>symptoms</a:t>
            </a:r>
            <a:r>
              <a:rPr lang="fr-FR" sz="3600" dirty="0"/>
              <a:t> in </a:t>
            </a:r>
            <a:r>
              <a:rPr lang="fr-FR" sz="3600" dirty="0" err="1"/>
              <a:t>older</a:t>
            </a:r>
            <a:r>
              <a:rPr lang="fr-FR" sz="3600" dirty="0"/>
              <a:t> </a:t>
            </a:r>
            <a:r>
              <a:rPr lang="fr-FR" sz="3600" dirty="0" err="1"/>
              <a:t>adults</a:t>
            </a:r>
            <a:r>
              <a:rPr lang="fr-FR" sz="3600" dirty="0"/>
              <a:t>: A </a:t>
            </a:r>
            <a:r>
              <a:rPr lang="fr-FR" sz="3600" dirty="0" err="1"/>
              <a:t>meta‐analysis</a:t>
            </a:r>
            <a:r>
              <a:rPr lang="fr-FR" sz="3600" dirty="0"/>
              <a:t> of </a:t>
            </a:r>
            <a:r>
              <a:rPr lang="fr-FR" sz="3600" dirty="0" err="1"/>
              <a:t>randomized</a:t>
            </a:r>
            <a:r>
              <a:rPr lang="fr-FR" sz="3600" dirty="0"/>
              <a:t> </a:t>
            </a:r>
            <a:r>
              <a:rPr lang="fr-FR" sz="3600" dirty="0" err="1"/>
              <a:t>controlled</a:t>
            </a:r>
            <a:r>
              <a:rPr lang="fr-FR" sz="3600" dirty="0"/>
              <a:t> trials. </a:t>
            </a:r>
            <a:r>
              <a:rPr lang="fr-FR" sz="3600" dirty="0" err="1"/>
              <a:t>Clinical</a:t>
            </a:r>
            <a:r>
              <a:rPr lang="fr-FR" sz="3600" dirty="0"/>
              <a:t> Psychology: Science and Practice, 26(4). https://doi.org/10.1111/cpsp.12301</a:t>
            </a:r>
          </a:p>
          <a:p>
            <a:pPr marL="0" indent="0">
              <a:buNone/>
            </a:pPr>
            <a:endParaRPr lang="fr-FR" sz="2000" dirty="0"/>
          </a:p>
          <a:p>
            <a:pPr marL="0" indent="0">
              <a:buNone/>
            </a:pPr>
            <a:endParaRPr lang="fr-FR" dirty="0"/>
          </a:p>
        </p:txBody>
      </p:sp>
    </p:spTree>
    <p:extLst>
      <p:ext uri="{BB962C8B-B14F-4D97-AF65-F5344CB8AC3E}">
        <p14:creationId xmlns:p14="http://schemas.microsoft.com/office/powerpoint/2010/main" val="2752758618"/>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54312FBA-F384-43F5-9CBC-3A5599CD3142}"/>
              </a:ext>
            </a:extLst>
          </p:cNvPr>
          <p:cNvSpPr>
            <a:spLocks noGrp="1"/>
          </p:cNvSpPr>
          <p:nvPr>
            <p:ph type="ctrTitle"/>
          </p:nvPr>
        </p:nvSpPr>
        <p:spPr/>
        <p:txBody>
          <a:bodyPr/>
          <a:lstStyle/>
          <a:p>
            <a:r>
              <a:rPr lang="fr-FR" dirty="0"/>
              <a:t>Merci pour votre écoute</a:t>
            </a:r>
          </a:p>
        </p:txBody>
      </p:sp>
      <p:sp>
        <p:nvSpPr>
          <p:cNvPr id="5" name="Sous-titre 4">
            <a:extLst>
              <a:ext uri="{FF2B5EF4-FFF2-40B4-BE49-F238E27FC236}">
                <a16:creationId xmlns:a16="http://schemas.microsoft.com/office/drawing/2014/main" id="{7404799F-7848-4738-948C-DE0505A3F1D6}"/>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803305181"/>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4A2694-4D93-4DF1-A902-5F7C1D1839F2}"/>
              </a:ext>
            </a:extLst>
          </p:cNvPr>
          <p:cNvSpPr>
            <a:spLocks noGrp="1"/>
          </p:cNvSpPr>
          <p:nvPr>
            <p:ph type="title"/>
          </p:nvPr>
        </p:nvSpPr>
        <p:spPr>
          <a:xfrm>
            <a:off x="677334" y="609600"/>
            <a:ext cx="8596668" cy="1264920"/>
          </a:xfrm>
        </p:spPr>
        <p:txBody>
          <a:bodyPr/>
          <a:lstStyle/>
          <a:p>
            <a:r>
              <a:rPr lang="fr-FR" dirty="0"/>
              <a:t>La fin de vie…</a:t>
            </a:r>
          </a:p>
        </p:txBody>
      </p:sp>
      <p:sp>
        <p:nvSpPr>
          <p:cNvPr id="3" name="Espace réservé du contenu 2">
            <a:extLst>
              <a:ext uri="{FF2B5EF4-FFF2-40B4-BE49-F238E27FC236}">
                <a16:creationId xmlns:a16="http://schemas.microsoft.com/office/drawing/2014/main" id="{36B52A7B-62F0-40F6-BFCF-359456DB23B1}"/>
              </a:ext>
            </a:extLst>
          </p:cNvPr>
          <p:cNvSpPr>
            <a:spLocks noGrp="1"/>
          </p:cNvSpPr>
          <p:nvPr>
            <p:ph idx="1"/>
          </p:nvPr>
        </p:nvSpPr>
        <p:spPr/>
        <p:txBody>
          <a:bodyPr>
            <a:normAutofit lnSpcReduction="10000"/>
          </a:bodyPr>
          <a:lstStyle/>
          <a:p>
            <a:r>
              <a:rPr lang="fr-FR" sz="2400" dirty="0"/>
              <a:t>Processus psychologique dans la continuité du vécu de la maladie grave</a:t>
            </a:r>
          </a:p>
          <a:p>
            <a:endParaRPr lang="fr-FR" sz="2400" dirty="0"/>
          </a:p>
          <a:p>
            <a:r>
              <a:rPr lang="fr-FR" sz="2400" dirty="0"/>
              <a:t>Souffrance multifactorielle : </a:t>
            </a:r>
          </a:p>
          <a:p>
            <a:pPr lvl="1"/>
            <a:r>
              <a:rPr lang="fr-FR" sz="2000" dirty="0"/>
              <a:t>Angoisse de mort</a:t>
            </a:r>
          </a:p>
          <a:p>
            <a:pPr lvl="1"/>
            <a:r>
              <a:rPr lang="fr-FR" sz="2000" dirty="0"/>
              <a:t>Sentiment d’être un fardeau</a:t>
            </a:r>
          </a:p>
          <a:p>
            <a:pPr lvl="1"/>
            <a:r>
              <a:rPr lang="fr-FR" sz="2000" dirty="0"/>
              <a:t>Solitude</a:t>
            </a:r>
          </a:p>
          <a:p>
            <a:pPr lvl="1"/>
            <a:r>
              <a:rPr lang="fr-FR" sz="2000" dirty="0"/>
              <a:t>Inquiétude pour sa famille</a:t>
            </a:r>
          </a:p>
          <a:p>
            <a:pPr lvl="1"/>
            <a:r>
              <a:rPr lang="fr-FR" sz="2000" dirty="0"/>
              <a:t>Perte(s)</a:t>
            </a:r>
          </a:p>
        </p:txBody>
      </p:sp>
    </p:spTree>
    <p:extLst>
      <p:ext uri="{BB962C8B-B14F-4D97-AF65-F5344CB8AC3E}">
        <p14:creationId xmlns:p14="http://schemas.microsoft.com/office/powerpoint/2010/main" val="55088782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A08F79-5044-4AD6-93A2-F0937739D061}"/>
              </a:ext>
            </a:extLst>
          </p:cNvPr>
          <p:cNvSpPr>
            <a:spLocks noGrp="1"/>
          </p:cNvSpPr>
          <p:nvPr>
            <p:ph type="title"/>
          </p:nvPr>
        </p:nvSpPr>
        <p:spPr/>
        <p:txBody>
          <a:bodyPr/>
          <a:lstStyle/>
          <a:p>
            <a:r>
              <a:rPr lang="fr-FR" dirty="0"/>
              <a:t>La fin de vie…</a:t>
            </a:r>
          </a:p>
        </p:txBody>
      </p:sp>
      <p:sp>
        <p:nvSpPr>
          <p:cNvPr id="3" name="Espace réservé du contenu 2">
            <a:extLst>
              <a:ext uri="{FF2B5EF4-FFF2-40B4-BE49-F238E27FC236}">
                <a16:creationId xmlns:a16="http://schemas.microsoft.com/office/drawing/2014/main" id="{FA39CC14-826A-49A8-AD13-BE4F4BA16158}"/>
              </a:ext>
            </a:extLst>
          </p:cNvPr>
          <p:cNvSpPr>
            <a:spLocks noGrp="1"/>
          </p:cNvSpPr>
          <p:nvPr>
            <p:ph idx="1"/>
          </p:nvPr>
        </p:nvSpPr>
        <p:spPr>
          <a:xfrm>
            <a:off x="677334" y="2160589"/>
            <a:ext cx="8596668" cy="4452246"/>
          </a:xfrm>
        </p:spPr>
        <p:txBody>
          <a:bodyPr>
            <a:normAutofit fontScale="47500" lnSpcReduction="20000"/>
          </a:bodyPr>
          <a:lstStyle/>
          <a:p>
            <a:r>
              <a:rPr lang="fr-FR" sz="4200" dirty="0"/>
              <a:t>Identité impactée</a:t>
            </a:r>
          </a:p>
          <a:p>
            <a:endParaRPr lang="fr-FR" sz="4200" dirty="0"/>
          </a:p>
          <a:p>
            <a:r>
              <a:rPr lang="fr-FR" sz="4200" dirty="0"/>
              <a:t>Théorie du développement psychosocial d’Erickson en 8 stades :</a:t>
            </a:r>
          </a:p>
          <a:p>
            <a:pPr lvl="1"/>
            <a:r>
              <a:rPr lang="fr-FR" sz="4200" dirty="0"/>
              <a:t>Confiance Vs Méfiance</a:t>
            </a:r>
          </a:p>
          <a:p>
            <a:pPr lvl="1"/>
            <a:r>
              <a:rPr lang="fr-FR" sz="4200" dirty="0"/>
              <a:t>Autonomie Vs Honte/Doute</a:t>
            </a:r>
          </a:p>
          <a:p>
            <a:pPr lvl="1"/>
            <a:r>
              <a:rPr lang="fr-FR" sz="4200" dirty="0"/>
              <a:t>Initiative Vs Culpabilité</a:t>
            </a:r>
          </a:p>
          <a:p>
            <a:pPr lvl="1"/>
            <a:r>
              <a:rPr lang="fr-FR" sz="4200" dirty="0"/>
              <a:t>Travail Vs Infériorité</a:t>
            </a:r>
          </a:p>
          <a:p>
            <a:pPr lvl="1"/>
            <a:r>
              <a:rPr lang="fr-FR" sz="4200" dirty="0"/>
              <a:t>Identité Vs Confusion des rôles</a:t>
            </a:r>
          </a:p>
          <a:p>
            <a:pPr lvl="1"/>
            <a:r>
              <a:rPr lang="fr-FR" sz="4200" dirty="0"/>
              <a:t>Intimité Vs Isolation</a:t>
            </a:r>
          </a:p>
          <a:p>
            <a:pPr lvl="1"/>
            <a:r>
              <a:rPr lang="fr-FR" sz="4200" b="1" dirty="0"/>
              <a:t>Générativité Vs Stagnation</a:t>
            </a:r>
          </a:p>
          <a:p>
            <a:pPr lvl="1"/>
            <a:r>
              <a:rPr lang="fr-FR" sz="4200" b="1" dirty="0"/>
              <a:t>Intégrité Vs Désespoir/Dégout</a:t>
            </a:r>
          </a:p>
          <a:p>
            <a:pPr lvl="1"/>
            <a:endParaRPr lang="fr-FR" dirty="0"/>
          </a:p>
        </p:txBody>
      </p:sp>
    </p:spTree>
    <p:extLst>
      <p:ext uri="{BB962C8B-B14F-4D97-AF65-F5344CB8AC3E}">
        <p14:creationId xmlns:p14="http://schemas.microsoft.com/office/powerpoint/2010/main" val="119055242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2ACCE5-7EF2-42E5-82D8-80DBF43D7C17}"/>
              </a:ext>
            </a:extLst>
          </p:cNvPr>
          <p:cNvSpPr>
            <a:spLocks noGrp="1"/>
          </p:cNvSpPr>
          <p:nvPr>
            <p:ph type="title"/>
          </p:nvPr>
        </p:nvSpPr>
        <p:spPr/>
        <p:txBody>
          <a:bodyPr/>
          <a:lstStyle/>
          <a:p>
            <a:r>
              <a:rPr lang="fr-FR" dirty="0"/>
              <a:t>La fin de vie…</a:t>
            </a:r>
          </a:p>
        </p:txBody>
      </p:sp>
      <p:sp>
        <p:nvSpPr>
          <p:cNvPr id="3" name="Espace réservé du contenu 2">
            <a:extLst>
              <a:ext uri="{FF2B5EF4-FFF2-40B4-BE49-F238E27FC236}">
                <a16:creationId xmlns:a16="http://schemas.microsoft.com/office/drawing/2014/main" id="{00F9F2C8-9756-4158-9EE9-4594C6374431}"/>
              </a:ext>
            </a:extLst>
          </p:cNvPr>
          <p:cNvSpPr>
            <a:spLocks noGrp="1"/>
          </p:cNvSpPr>
          <p:nvPr>
            <p:ph idx="1"/>
          </p:nvPr>
        </p:nvSpPr>
        <p:spPr/>
        <p:txBody>
          <a:bodyPr>
            <a:normAutofit/>
          </a:bodyPr>
          <a:lstStyle/>
          <a:p>
            <a:r>
              <a:rPr lang="fr-FR" sz="2000" dirty="0"/>
              <a:t>Générativité Vs Stagnation</a:t>
            </a:r>
          </a:p>
          <a:p>
            <a:pPr lvl="1"/>
            <a:r>
              <a:rPr lang="fr-FR" sz="2000" dirty="0"/>
              <a:t>Intérêt particulier pour la génération suivante</a:t>
            </a:r>
          </a:p>
          <a:p>
            <a:pPr lvl="1"/>
            <a:r>
              <a:rPr lang="fr-FR" sz="2000" dirty="0"/>
              <a:t>En recherche d’une sorte d’immortalité</a:t>
            </a:r>
          </a:p>
          <a:p>
            <a:endParaRPr lang="fr-FR" sz="2000" dirty="0"/>
          </a:p>
          <a:p>
            <a:r>
              <a:rPr lang="fr-FR" sz="2000" dirty="0"/>
              <a:t>Intégrité Vs Désespoir</a:t>
            </a:r>
          </a:p>
          <a:p>
            <a:pPr lvl="1"/>
            <a:r>
              <a:rPr lang="fr-FR" sz="2000" dirty="0"/>
              <a:t>Synthèse des expériences antérieures</a:t>
            </a:r>
          </a:p>
          <a:p>
            <a:pPr lvl="1"/>
            <a:r>
              <a:rPr lang="fr-FR" sz="2000" dirty="0"/>
              <a:t>Intégration de sa propre mortalité</a:t>
            </a:r>
          </a:p>
        </p:txBody>
      </p:sp>
    </p:spTree>
    <p:extLst>
      <p:ext uri="{BB962C8B-B14F-4D97-AF65-F5344CB8AC3E}">
        <p14:creationId xmlns:p14="http://schemas.microsoft.com/office/powerpoint/2010/main" val="205694393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DAF6A2-2B3F-4F1D-A3D5-C2B986DD673D}"/>
              </a:ext>
            </a:extLst>
          </p:cNvPr>
          <p:cNvSpPr>
            <a:spLocks noGrp="1"/>
          </p:cNvSpPr>
          <p:nvPr>
            <p:ph type="title"/>
          </p:nvPr>
        </p:nvSpPr>
        <p:spPr/>
        <p:txBody>
          <a:bodyPr/>
          <a:lstStyle/>
          <a:p>
            <a:r>
              <a:rPr lang="fr-FR" dirty="0"/>
              <a:t>La fin de vie…</a:t>
            </a:r>
          </a:p>
        </p:txBody>
      </p:sp>
      <p:sp>
        <p:nvSpPr>
          <p:cNvPr id="3" name="Espace réservé du contenu 2">
            <a:extLst>
              <a:ext uri="{FF2B5EF4-FFF2-40B4-BE49-F238E27FC236}">
                <a16:creationId xmlns:a16="http://schemas.microsoft.com/office/drawing/2014/main" id="{CDA5E3A4-1AC5-4B5B-BF5E-00FED06D850E}"/>
              </a:ext>
            </a:extLst>
          </p:cNvPr>
          <p:cNvSpPr>
            <a:spLocks noGrp="1"/>
          </p:cNvSpPr>
          <p:nvPr>
            <p:ph idx="1"/>
          </p:nvPr>
        </p:nvSpPr>
        <p:spPr>
          <a:xfrm>
            <a:off x="677334" y="2160589"/>
            <a:ext cx="8596668" cy="2228531"/>
          </a:xfrm>
        </p:spPr>
        <p:txBody>
          <a:bodyPr>
            <a:normAutofit/>
          </a:bodyPr>
          <a:lstStyle/>
          <a:p>
            <a:r>
              <a:rPr lang="fr-FR" sz="2000" dirty="0"/>
              <a:t>Dimension transcendante</a:t>
            </a:r>
          </a:p>
          <a:p>
            <a:endParaRPr lang="fr-FR" sz="2000" dirty="0"/>
          </a:p>
          <a:p>
            <a:r>
              <a:rPr lang="fr-FR" sz="2000" dirty="0"/>
              <a:t>Mortalité = Prise de conscience de son histoire de vie </a:t>
            </a:r>
          </a:p>
          <a:p>
            <a:endParaRPr lang="fr-FR" sz="2000" dirty="0"/>
          </a:p>
          <a:p>
            <a:r>
              <a:rPr lang="fr-FR" sz="2000" dirty="0"/>
              <a:t>Ouverture à de nouvelles expériences</a:t>
            </a:r>
          </a:p>
        </p:txBody>
      </p:sp>
    </p:spTree>
    <p:extLst>
      <p:ext uri="{BB962C8B-B14F-4D97-AF65-F5344CB8AC3E}">
        <p14:creationId xmlns:p14="http://schemas.microsoft.com/office/powerpoint/2010/main" val="428741158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22A458-5C4F-4922-A145-81CA1F37ABD1}"/>
              </a:ext>
            </a:extLst>
          </p:cNvPr>
          <p:cNvSpPr>
            <a:spLocks noGrp="1"/>
          </p:cNvSpPr>
          <p:nvPr>
            <p:ph type="title"/>
          </p:nvPr>
        </p:nvSpPr>
        <p:spPr/>
        <p:txBody>
          <a:bodyPr/>
          <a:lstStyle/>
          <a:p>
            <a:r>
              <a:rPr lang="fr-FR" dirty="0"/>
              <a:t>La réminiscence		</a:t>
            </a:r>
          </a:p>
        </p:txBody>
      </p:sp>
      <p:sp>
        <p:nvSpPr>
          <p:cNvPr id="3" name="Espace réservé du contenu 2">
            <a:extLst>
              <a:ext uri="{FF2B5EF4-FFF2-40B4-BE49-F238E27FC236}">
                <a16:creationId xmlns:a16="http://schemas.microsoft.com/office/drawing/2014/main" id="{C73E6B28-CE6A-4EAD-A7DA-31801EC4F52A}"/>
              </a:ext>
            </a:extLst>
          </p:cNvPr>
          <p:cNvSpPr>
            <a:spLocks noGrp="1"/>
          </p:cNvSpPr>
          <p:nvPr>
            <p:ph idx="1"/>
          </p:nvPr>
        </p:nvSpPr>
        <p:spPr>
          <a:xfrm>
            <a:off x="677334" y="1714501"/>
            <a:ext cx="8596668" cy="4326862"/>
          </a:xfrm>
        </p:spPr>
        <p:txBody>
          <a:bodyPr>
            <a:normAutofit/>
          </a:bodyPr>
          <a:lstStyle/>
          <a:p>
            <a:r>
              <a:rPr lang="fr-FR" sz="2000" dirty="0"/>
              <a:t>Passé = force motrice</a:t>
            </a:r>
          </a:p>
          <a:p>
            <a:endParaRPr lang="fr-FR" sz="2000" dirty="0"/>
          </a:p>
          <a:p>
            <a:r>
              <a:rPr lang="fr-FR" sz="2000" dirty="0"/>
              <a:t>Réminiscence : Evocation de souvenirs d’évènements personnels passés.</a:t>
            </a:r>
          </a:p>
          <a:p>
            <a:pPr lvl="1"/>
            <a:r>
              <a:rPr lang="fr-FR" sz="2000" dirty="0"/>
              <a:t>Plusieurs fonctions</a:t>
            </a:r>
          </a:p>
          <a:p>
            <a:pPr lvl="1"/>
            <a:r>
              <a:rPr lang="fr-FR" sz="2000" dirty="0"/>
              <a:t>Impact sur la santé mentale</a:t>
            </a:r>
          </a:p>
        </p:txBody>
      </p:sp>
    </p:spTree>
    <p:extLst>
      <p:ext uri="{BB962C8B-B14F-4D97-AF65-F5344CB8AC3E}">
        <p14:creationId xmlns:p14="http://schemas.microsoft.com/office/powerpoint/2010/main" val="340584741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310B73-4A1C-4D47-976A-0152EEE48F79}"/>
              </a:ext>
            </a:extLst>
          </p:cNvPr>
          <p:cNvSpPr>
            <a:spLocks noGrp="1"/>
          </p:cNvSpPr>
          <p:nvPr>
            <p:ph type="title"/>
          </p:nvPr>
        </p:nvSpPr>
        <p:spPr/>
        <p:txBody>
          <a:bodyPr/>
          <a:lstStyle/>
          <a:p>
            <a:r>
              <a:rPr lang="fr-FR" dirty="0"/>
              <a:t>La rétrospective de vie	</a:t>
            </a:r>
          </a:p>
        </p:txBody>
      </p:sp>
      <p:sp>
        <p:nvSpPr>
          <p:cNvPr id="3" name="Espace réservé du contenu 2">
            <a:extLst>
              <a:ext uri="{FF2B5EF4-FFF2-40B4-BE49-F238E27FC236}">
                <a16:creationId xmlns:a16="http://schemas.microsoft.com/office/drawing/2014/main" id="{81C61623-119B-4E8E-BEEE-7D0A1B1ED7AB}"/>
              </a:ext>
            </a:extLst>
          </p:cNvPr>
          <p:cNvSpPr>
            <a:spLocks noGrp="1"/>
          </p:cNvSpPr>
          <p:nvPr>
            <p:ph idx="1"/>
          </p:nvPr>
        </p:nvSpPr>
        <p:spPr>
          <a:xfrm>
            <a:off x="677334" y="1537252"/>
            <a:ext cx="8596668" cy="5062331"/>
          </a:xfrm>
        </p:spPr>
        <p:txBody>
          <a:bodyPr>
            <a:noAutofit/>
          </a:bodyPr>
          <a:lstStyle/>
          <a:p>
            <a:r>
              <a:rPr lang="fr-FR" sz="2000" dirty="0"/>
              <a:t>Développée par Butler (1963)</a:t>
            </a:r>
          </a:p>
          <a:p>
            <a:endParaRPr lang="fr-FR" sz="2000" dirty="0"/>
          </a:p>
          <a:p>
            <a:r>
              <a:rPr lang="fr-FR" sz="2000" dirty="0"/>
              <a:t>Processus mental universel et naturel </a:t>
            </a:r>
          </a:p>
          <a:p>
            <a:endParaRPr lang="fr-FR" sz="2000" dirty="0"/>
          </a:p>
          <a:p>
            <a:r>
              <a:rPr lang="fr-FR" sz="2000" dirty="0"/>
              <a:t>Processus de réinterprétation de l’ensemble de l’existence</a:t>
            </a:r>
          </a:p>
          <a:p>
            <a:endParaRPr lang="fr-FR" sz="2000" dirty="0"/>
          </a:p>
          <a:p>
            <a:r>
              <a:rPr lang="fr-FR" sz="2000" dirty="0"/>
              <a:t>En réponse à une crise développementale </a:t>
            </a:r>
          </a:p>
          <a:p>
            <a:endParaRPr lang="fr-FR" sz="2000" dirty="0"/>
          </a:p>
          <a:p>
            <a:r>
              <a:rPr lang="fr-FR" sz="2000" dirty="0"/>
              <a:t>Pertinent dans la régulation du développement identitaire notamment le sentiment d’intégrité</a:t>
            </a:r>
          </a:p>
        </p:txBody>
      </p:sp>
    </p:spTree>
    <p:extLst>
      <p:ext uri="{BB962C8B-B14F-4D97-AF65-F5344CB8AC3E}">
        <p14:creationId xmlns:p14="http://schemas.microsoft.com/office/powerpoint/2010/main" val="272107323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B51DE7-5B28-4E09-9633-49BB5F18CCFC}"/>
              </a:ext>
            </a:extLst>
          </p:cNvPr>
          <p:cNvSpPr>
            <a:spLocks noGrp="1"/>
          </p:cNvSpPr>
          <p:nvPr>
            <p:ph type="title"/>
          </p:nvPr>
        </p:nvSpPr>
        <p:spPr/>
        <p:txBody>
          <a:bodyPr/>
          <a:lstStyle/>
          <a:p>
            <a:r>
              <a:rPr lang="fr-FR" dirty="0"/>
              <a:t>La rétrospective de vie	</a:t>
            </a:r>
          </a:p>
        </p:txBody>
      </p:sp>
      <p:sp>
        <p:nvSpPr>
          <p:cNvPr id="3" name="Espace réservé du contenu 2">
            <a:extLst>
              <a:ext uri="{FF2B5EF4-FFF2-40B4-BE49-F238E27FC236}">
                <a16:creationId xmlns:a16="http://schemas.microsoft.com/office/drawing/2014/main" id="{98A105B6-6311-4174-A249-664E543FB0A7}"/>
              </a:ext>
            </a:extLst>
          </p:cNvPr>
          <p:cNvSpPr>
            <a:spLocks noGrp="1"/>
          </p:cNvSpPr>
          <p:nvPr>
            <p:ph idx="1"/>
          </p:nvPr>
        </p:nvSpPr>
        <p:spPr/>
        <p:txBody>
          <a:bodyPr>
            <a:normAutofit/>
          </a:bodyPr>
          <a:lstStyle/>
          <a:p>
            <a:r>
              <a:rPr lang="fr-FR" sz="2000" dirty="0"/>
              <a:t>L’approche de la mort entraine la rétrospective de vie quelque soit l’âge</a:t>
            </a:r>
          </a:p>
          <a:p>
            <a:endParaRPr lang="fr-FR" sz="2000" dirty="0"/>
          </a:p>
          <a:p>
            <a:r>
              <a:rPr lang="fr-FR" sz="2000" dirty="0"/>
              <a:t>Travaux d’Ando et al. (2007, 2008, 2010)</a:t>
            </a:r>
          </a:p>
          <a:p>
            <a:endParaRPr lang="fr-FR" sz="2000" dirty="0"/>
          </a:p>
          <a:p>
            <a:r>
              <a:rPr lang="fr-FR" sz="2000" dirty="0"/>
              <a:t>Intérêt </a:t>
            </a:r>
            <a:r>
              <a:rPr lang="fr-FR" sz="2000"/>
              <a:t>de l’usage de la </a:t>
            </a:r>
            <a:r>
              <a:rPr lang="fr-FR" sz="2000" dirty="0"/>
              <a:t>rétrospective de vie en </a:t>
            </a:r>
            <a:r>
              <a:rPr lang="fr-FR" sz="2000"/>
              <a:t>soins palliatifs </a:t>
            </a:r>
            <a:endParaRPr lang="fr-FR" sz="2000" dirty="0"/>
          </a:p>
        </p:txBody>
      </p:sp>
    </p:spTree>
    <p:extLst>
      <p:ext uri="{BB962C8B-B14F-4D97-AF65-F5344CB8AC3E}">
        <p14:creationId xmlns:p14="http://schemas.microsoft.com/office/powerpoint/2010/main" val="72034531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0265B6-8F35-45BE-A4A2-CFFC9AFB93A4}"/>
              </a:ext>
            </a:extLst>
          </p:cNvPr>
          <p:cNvSpPr>
            <a:spLocks noGrp="1"/>
          </p:cNvSpPr>
          <p:nvPr>
            <p:ph type="title"/>
          </p:nvPr>
        </p:nvSpPr>
        <p:spPr/>
        <p:txBody>
          <a:bodyPr/>
          <a:lstStyle/>
          <a:p>
            <a:r>
              <a:rPr lang="fr-FR" dirty="0"/>
              <a:t>L’étude</a:t>
            </a:r>
          </a:p>
        </p:txBody>
      </p:sp>
      <p:sp>
        <p:nvSpPr>
          <p:cNvPr id="3" name="Espace réservé du contenu 2">
            <a:extLst>
              <a:ext uri="{FF2B5EF4-FFF2-40B4-BE49-F238E27FC236}">
                <a16:creationId xmlns:a16="http://schemas.microsoft.com/office/drawing/2014/main" id="{5F6B8DE3-C056-436B-BB33-1F006D2A54DE}"/>
              </a:ext>
            </a:extLst>
          </p:cNvPr>
          <p:cNvSpPr>
            <a:spLocks noGrp="1"/>
          </p:cNvSpPr>
          <p:nvPr>
            <p:ph idx="1"/>
          </p:nvPr>
        </p:nvSpPr>
        <p:spPr>
          <a:xfrm>
            <a:off x="677333" y="2160589"/>
            <a:ext cx="9473831" cy="3880773"/>
          </a:xfrm>
        </p:spPr>
        <p:txBody>
          <a:bodyPr>
            <a:normAutofit/>
          </a:bodyPr>
          <a:lstStyle/>
          <a:p>
            <a:r>
              <a:rPr lang="fr-FR" sz="2000" dirty="0"/>
              <a:t>Etude transversale, exploratoire et qualitative </a:t>
            </a:r>
          </a:p>
          <a:p>
            <a:endParaRPr lang="fr-FR" sz="2000" dirty="0"/>
          </a:p>
          <a:p>
            <a:r>
              <a:rPr lang="fr-FR" sz="2000" dirty="0"/>
              <a:t>Objectifs : Rendre compte du cheminement psychologique des patients en fin de vie en observant si la rétrospective de vie apparaissait spontanément dans leur discours et quelle était sa fonction. </a:t>
            </a:r>
          </a:p>
          <a:p>
            <a:endParaRPr lang="fr-FR" sz="2000" dirty="0"/>
          </a:p>
          <a:p>
            <a:r>
              <a:rPr lang="fr-FR" sz="2000" dirty="0"/>
              <a:t>Réalisée au sein de deux services du CHU de Bordeaux puis d’un service au sein d’une clinique </a:t>
            </a:r>
          </a:p>
        </p:txBody>
      </p:sp>
    </p:spTree>
    <p:extLst>
      <p:ext uri="{BB962C8B-B14F-4D97-AF65-F5344CB8AC3E}">
        <p14:creationId xmlns:p14="http://schemas.microsoft.com/office/powerpoint/2010/main" val="281080038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te">
  <a:themeElements>
    <a:clrScheme name="Bleu vert">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666</TotalTime>
  <Words>3677</Words>
  <Application>Microsoft Office PowerPoint</Application>
  <PresentationFormat>Grand écran</PresentationFormat>
  <Paragraphs>166</Paragraphs>
  <Slides>16</Slides>
  <Notes>13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Arial</vt:lpstr>
      <vt:lpstr>Calibri</vt:lpstr>
      <vt:lpstr>CaslonFiveForty-Roman</vt:lpstr>
      <vt:lpstr>Trebuchet MS</vt:lpstr>
      <vt:lpstr>Wingdings 3</vt:lpstr>
      <vt:lpstr>Facette</vt:lpstr>
      <vt:lpstr>Travail cognitivo-émotionnel et rétrospective de vie en soins palliatifs</vt:lpstr>
      <vt:lpstr>La fin de vie…</vt:lpstr>
      <vt:lpstr>La fin de vie…</vt:lpstr>
      <vt:lpstr>La fin de vie…</vt:lpstr>
      <vt:lpstr>La fin de vie…</vt:lpstr>
      <vt:lpstr>La réminiscence  </vt:lpstr>
      <vt:lpstr>La rétrospective de vie </vt:lpstr>
      <vt:lpstr>La rétrospective de vie </vt:lpstr>
      <vt:lpstr>L’étude</vt:lpstr>
      <vt:lpstr>Population </vt:lpstr>
      <vt:lpstr>Procédure</vt:lpstr>
      <vt:lpstr>Procédure</vt:lpstr>
      <vt:lpstr>Réalité du terrain </vt:lpstr>
      <vt:lpstr>Etat actuel de la recherche </vt:lpstr>
      <vt:lpstr>Références bibliographiques </vt:lpstr>
      <vt:lpstr>Merci pour votre écoute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Travail cognitivo-émotionnel et rétrospective de vie en soins palliatifs</dc:title>
  <dc:creator>Constance Garrouteigt</dc:creator>
  <cp:lastModifiedBy> </cp:lastModifiedBy>
  <cp:revision>31</cp:revision>
  <dcterms:created xsi:type="dcterms:W3CDTF">2020-09-20T12:00:05Z</dcterms:created>
  <dcterms:modified xsi:type="dcterms:W3CDTF">2020-10-07T10:07:40Z</dcterms:modified>
</cp:coreProperties>
</file>