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265" r:id="rId4"/>
    <p:sldId id="260" r:id="rId5"/>
    <p:sldId id="261" r:id="rId6"/>
    <p:sldId id="266" r:id="rId7"/>
    <p:sldId id="262" r:id="rId8"/>
    <p:sldId id="268" r:id="rId9"/>
    <p:sldId id="263" r:id="rId10"/>
    <p:sldId id="264" r:id="rId11"/>
    <p:sldId id="267" r:id="rId12"/>
    <p:sldId id="269" r:id="rId13"/>
    <p:sldId id="270"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26C"/>
    <a:srgbClr val="B41860"/>
    <a:srgbClr val="499C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9E5CF4-4604-40CD-9703-4EB48734BF5A}" type="datetimeFigureOut">
              <a:rPr lang="fr-FR" smtClean="0"/>
              <a:t>18/09/2023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549539-A326-4852-AE05-D4F899E3844F}" type="slidenum">
              <a:rPr lang="fr-FR" smtClean="0"/>
              <a:t>‹N°›</a:t>
            </a:fld>
            <a:endParaRPr lang="fr-FR"/>
          </a:p>
        </p:txBody>
      </p:sp>
    </p:spTree>
    <p:extLst>
      <p:ext uri="{BB962C8B-B14F-4D97-AF65-F5344CB8AC3E}">
        <p14:creationId xmlns:p14="http://schemas.microsoft.com/office/powerpoint/2010/main" val="4293506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7549539-A326-4852-AE05-D4F899E3844F}" type="slidenum">
              <a:rPr lang="fr-FR" smtClean="0"/>
              <a:t>8</a:t>
            </a:fld>
            <a:endParaRPr lang="fr-FR"/>
          </a:p>
        </p:txBody>
      </p:sp>
    </p:spTree>
    <p:extLst>
      <p:ext uri="{BB962C8B-B14F-4D97-AF65-F5344CB8AC3E}">
        <p14:creationId xmlns:p14="http://schemas.microsoft.com/office/powerpoint/2010/main" val="1899709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7549539-A326-4852-AE05-D4F899E3844F}" type="slidenum">
              <a:rPr lang="fr-FR" smtClean="0"/>
              <a:t>10</a:t>
            </a:fld>
            <a:endParaRPr lang="fr-FR"/>
          </a:p>
        </p:txBody>
      </p:sp>
    </p:spTree>
    <p:extLst>
      <p:ext uri="{BB962C8B-B14F-4D97-AF65-F5344CB8AC3E}">
        <p14:creationId xmlns:p14="http://schemas.microsoft.com/office/powerpoint/2010/main" val="2395450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21" name="Titre 20"/>
          <p:cNvSpPr>
            <a:spLocks noGrp="1"/>
          </p:cNvSpPr>
          <p:nvPr>
            <p:ph type="title"/>
          </p:nvPr>
        </p:nvSpPr>
        <p:spPr>
          <a:xfrm>
            <a:off x="395536" y="2636912"/>
            <a:ext cx="8229600" cy="1143000"/>
          </a:xfrm>
        </p:spPr>
        <p:txBody>
          <a:bodyPr>
            <a:normAutofit/>
          </a:bodyPr>
          <a:lstStyle>
            <a:lvl1pPr>
              <a:defRPr sz="5400" b="0"/>
            </a:lvl1pPr>
          </a:lstStyle>
          <a:p>
            <a:r>
              <a:rPr lang="fr-FR" dirty="0"/>
              <a:t>Modifiez le style du titre</a:t>
            </a:r>
          </a:p>
        </p:txBody>
      </p:sp>
      <p:sp>
        <p:nvSpPr>
          <p:cNvPr id="23" name="Rectangle 22"/>
          <p:cNvSpPr/>
          <p:nvPr userDrawn="1"/>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Rectangle 23"/>
          <p:cNvSpPr/>
          <p:nvPr userDrawn="1"/>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461" y="186399"/>
            <a:ext cx="1970591" cy="1082362"/>
          </a:xfrm>
          <a:prstGeom prst="rect">
            <a:avLst/>
          </a:prstGeom>
        </p:spPr>
      </p:pic>
      <p:pic>
        <p:nvPicPr>
          <p:cNvPr id="4" name="Imag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6841"/>
            <a:ext cx="1220710" cy="672139"/>
          </a:xfrm>
          <a:prstGeom prst="rect">
            <a:avLst/>
          </a:prstGeom>
        </p:spPr>
      </p:pic>
    </p:spTree>
    <p:extLst>
      <p:ext uri="{BB962C8B-B14F-4D97-AF65-F5344CB8AC3E}">
        <p14:creationId xmlns:p14="http://schemas.microsoft.com/office/powerpoint/2010/main" val="525626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4E199C4-5593-45E2-9217-3C7E4C1A519C}" type="datetimeFigureOut">
              <a:rPr lang="fr-FR" smtClean="0"/>
              <a:t>18/09/2023</a:t>
            </a:fld>
            <a:endParaRPr lang="fr-FR"/>
          </a:p>
        </p:txBody>
      </p:sp>
      <p:sp>
        <p:nvSpPr>
          <p:cNvPr id="6" name="Espace réservé du numéro de diapositive 5"/>
          <p:cNvSpPr>
            <a:spLocks noGrp="1"/>
          </p:cNvSpPr>
          <p:nvPr>
            <p:ph type="sldNum" sz="quarter" idx="12"/>
          </p:nvPr>
        </p:nvSpPr>
        <p:spPr>
          <a:xfrm>
            <a:off x="3635896" y="6342781"/>
            <a:ext cx="2133600" cy="365125"/>
          </a:xfrm>
          <a:prstGeom prst="rect">
            <a:avLst/>
          </a:prstGeom>
        </p:spPr>
        <p:txBody>
          <a:bodyPr/>
          <a:lstStyle/>
          <a:p>
            <a:fld id="{323D342C-46A7-435D-AD1A-ABFF6FDB5F9D}" type="slidenum">
              <a:rPr lang="fr-FR" smtClean="0"/>
              <a:t>‹N°›</a:t>
            </a:fld>
            <a:endParaRPr lang="fr-FR"/>
          </a:p>
        </p:txBody>
      </p:sp>
      <p:grpSp>
        <p:nvGrpSpPr>
          <p:cNvPr id="7" name="Groupe 6"/>
          <p:cNvGrpSpPr/>
          <p:nvPr userDrawn="1"/>
        </p:nvGrpSpPr>
        <p:grpSpPr>
          <a:xfrm>
            <a:off x="179512" y="186398"/>
            <a:ext cx="8795263" cy="6508143"/>
            <a:chOff x="179512" y="186398"/>
            <a:chExt cx="8795263" cy="6508143"/>
          </a:xfrm>
        </p:grpSpPr>
        <p:pic>
          <p:nvPicPr>
            <p:cNvPr id="8" name="Imag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5874758"/>
              <a:ext cx="1522455" cy="819783"/>
            </a:xfrm>
            <a:prstGeom prst="rect">
              <a:avLst/>
            </a:prstGeom>
          </p:spPr>
        </p:pic>
        <p:sp>
          <p:nvSpPr>
            <p:cNvPr id="9" name="Rectangle 8"/>
            <p:cNvSpPr/>
            <p:nvPr/>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677450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4E199C4-5593-45E2-9217-3C7E4C1A519C}" type="datetimeFigureOut">
              <a:rPr lang="fr-FR" smtClean="0"/>
              <a:t>18/09/2023</a:t>
            </a:fld>
            <a:endParaRPr lang="fr-FR"/>
          </a:p>
        </p:txBody>
      </p:sp>
      <p:sp>
        <p:nvSpPr>
          <p:cNvPr id="6" name="Espace réservé du numéro de diapositive 5"/>
          <p:cNvSpPr>
            <a:spLocks noGrp="1"/>
          </p:cNvSpPr>
          <p:nvPr>
            <p:ph type="sldNum" sz="quarter" idx="12"/>
          </p:nvPr>
        </p:nvSpPr>
        <p:spPr>
          <a:xfrm>
            <a:off x="3734696" y="6334835"/>
            <a:ext cx="2133600" cy="365125"/>
          </a:xfrm>
          <a:prstGeom prst="rect">
            <a:avLst/>
          </a:prstGeom>
        </p:spPr>
        <p:txBody>
          <a:bodyPr/>
          <a:lstStyle/>
          <a:p>
            <a:fld id="{323D342C-46A7-435D-AD1A-ABFF6FDB5F9D}" type="slidenum">
              <a:rPr lang="fr-FR" smtClean="0"/>
              <a:t>‹N°›</a:t>
            </a:fld>
            <a:endParaRPr lang="fr-FR"/>
          </a:p>
        </p:txBody>
      </p:sp>
    </p:spTree>
    <p:extLst>
      <p:ext uri="{BB962C8B-B14F-4D97-AF65-F5344CB8AC3E}">
        <p14:creationId xmlns:p14="http://schemas.microsoft.com/office/powerpoint/2010/main" val="3616766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fld id="{C4E199C4-5593-45E2-9217-3C7E4C1A519C}" type="datetimeFigureOut">
              <a:rPr lang="fr-FR" smtClean="0"/>
              <a:t>18/09/2023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6156176" y="5373216"/>
            <a:ext cx="2133600" cy="365125"/>
          </a:xfrm>
          <a:prstGeom prst="rect">
            <a:avLst/>
          </a:prstGeom>
        </p:spPr>
        <p:txBody>
          <a:bodyPr/>
          <a:lstStyle/>
          <a:p>
            <a:fld id="{323D342C-46A7-435D-AD1A-ABFF6FDB5F9D}" type="slidenum">
              <a:rPr lang="fr-FR" smtClean="0"/>
              <a:t>‹N°›</a:t>
            </a:fld>
            <a:endParaRPr lang="fr-FR"/>
          </a:p>
        </p:txBody>
      </p:sp>
      <p:sp>
        <p:nvSpPr>
          <p:cNvPr id="12" name="Titre 11"/>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3734039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C4E199C4-5593-45E2-9217-3C7E4C1A519C}" type="datetimeFigureOut">
              <a:rPr lang="fr-FR" smtClean="0"/>
              <a:t>18/09/2023</a:t>
            </a:fld>
            <a:endParaRPr lang="fr-FR"/>
          </a:p>
        </p:txBody>
      </p:sp>
      <p:sp>
        <p:nvSpPr>
          <p:cNvPr id="6" name="Espace réservé du numéro de diapositive 5"/>
          <p:cNvSpPr>
            <a:spLocks noGrp="1"/>
          </p:cNvSpPr>
          <p:nvPr>
            <p:ph type="sldNum" sz="quarter" idx="12"/>
          </p:nvPr>
        </p:nvSpPr>
        <p:spPr>
          <a:xfrm>
            <a:off x="4427984" y="6352997"/>
            <a:ext cx="2133600" cy="365125"/>
          </a:xfrm>
          <a:prstGeom prst="rect">
            <a:avLst/>
          </a:prstGeom>
        </p:spPr>
        <p:txBody>
          <a:bodyPr/>
          <a:lstStyle/>
          <a:p>
            <a:fld id="{323D342C-46A7-435D-AD1A-ABFF6FDB5F9D}" type="slidenum">
              <a:rPr lang="fr-FR" smtClean="0"/>
              <a:t>‹N°›</a:t>
            </a:fld>
            <a:endParaRPr lang="fr-FR"/>
          </a:p>
        </p:txBody>
      </p:sp>
    </p:spTree>
    <p:extLst>
      <p:ext uri="{BB962C8B-B14F-4D97-AF65-F5344CB8AC3E}">
        <p14:creationId xmlns:p14="http://schemas.microsoft.com/office/powerpoint/2010/main" val="1561660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4E199C4-5593-45E2-9217-3C7E4C1A519C}" type="datetimeFigureOut">
              <a:rPr lang="fr-FR" smtClean="0"/>
              <a:t>18/09/2023</a:t>
            </a:fld>
            <a:endParaRPr lang="fr-FR"/>
          </a:p>
        </p:txBody>
      </p:sp>
      <p:sp>
        <p:nvSpPr>
          <p:cNvPr id="7" name="Espace réservé du numéro de diapositive 6"/>
          <p:cNvSpPr>
            <a:spLocks noGrp="1"/>
          </p:cNvSpPr>
          <p:nvPr>
            <p:ph type="sldNum" sz="quarter" idx="12"/>
          </p:nvPr>
        </p:nvSpPr>
        <p:spPr>
          <a:xfrm>
            <a:off x="3707904" y="6356350"/>
            <a:ext cx="2133600" cy="365125"/>
          </a:xfrm>
          <a:prstGeom prst="rect">
            <a:avLst/>
          </a:prstGeom>
        </p:spPr>
        <p:txBody>
          <a:bodyPr/>
          <a:lstStyle/>
          <a:p>
            <a:fld id="{323D342C-46A7-435D-AD1A-ABFF6FDB5F9D}" type="slidenum">
              <a:rPr lang="fr-FR" smtClean="0"/>
              <a:t>‹N°›</a:t>
            </a:fld>
            <a:endParaRPr lang="fr-FR"/>
          </a:p>
        </p:txBody>
      </p:sp>
      <p:grpSp>
        <p:nvGrpSpPr>
          <p:cNvPr id="8" name="Groupe 7"/>
          <p:cNvGrpSpPr/>
          <p:nvPr userDrawn="1"/>
        </p:nvGrpSpPr>
        <p:grpSpPr>
          <a:xfrm>
            <a:off x="179512" y="186398"/>
            <a:ext cx="8795263" cy="6508143"/>
            <a:chOff x="179512" y="186398"/>
            <a:chExt cx="8795263" cy="6508143"/>
          </a:xfrm>
        </p:grpSpPr>
        <p:pic>
          <p:nvPicPr>
            <p:cNvPr id="9" name="Ima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5874758"/>
              <a:ext cx="1522455" cy="819783"/>
            </a:xfrm>
            <a:prstGeom prst="rect">
              <a:avLst/>
            </a:prstGeom>
          </p:spPr>
        </p:pic>
        <p:sp>
          <p:nvSpPr>
            <p:cNvPr id="10" name="Rectangle 9"/>
            <p:cNvSpPr/>
            <p:nvPr/>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57385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4E199C4-5593-45E2-9217-3C7E4C1A519C}" type="datetimeFigureOut">
              <a:rPr lang="fr-FR" smtClean="0"/>
              <a:t>18/09/2023</a:t>
            </a:fld>
            <a:endParaRPr lang="fr-FR"/>
          </a:p>
        </p:txBody>
      </p:sp>
      <p:sp>
        <p:nvSpPr>
          <p:cNvPr id="9" name="Espace réservé du numéro de diapositive 8"/>
          <p:cNvSpPr>
            <a:spLocks noGrp="1"/>
          </p:cNvSpPr>
          <p:nvPr>
            <p:ph type="sldNum" sz="quarter" idx="12"/>
          </p:nvPr>
        </p:nvSpPr>
        <p:spPr>
          <a:xfrm>
            <a:off x="3635896" y="6356350"/>
            <a:ext cx="2133600" cy="365125"/>
          </a:xfrm>
          <a:prstGeom prst="rect">
            <a:avLst/>
          </a:prstGeom>
        </p:spPr>
        <p:txBody>
          <a:bodyPr/>
          <a:lstStyle/>
          <a:p>
            <a:fld id="{323D342C-46A7-435D-AD1A-ABFF6FDB5F9D}" type="slidenum">
              <a:rPr lang="fr-FR" smtClean="0"/>
              <a:t>‹N°›</a:t>
            </a:fld>
            <a:endParaRPr lang="fr-FR"/>
          </a:p>
        </p:txBody>
      </p:sp>
    </p:spTree>
    <p:extLst>
      <p:ext uri="{BB962C8B-B14F-4D97-AF65-F5344CB8AC3E}">
        <p14:creationId xmlns:p14="http://schemas.microsoft.com/office/powerpoint/2010/main" val="2732557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4E199C4-5593-45E2-9217-3C7E4C1A519C}" type="datetimeFigureOut">
              <a:rPr lang="fr-FR" smtClean="0"/>
              <a:t>18/09/2023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6553200" y="6356350"/>
            <a:ext cx="2133600" cy="365125"/>
          </a:xfrm>
          <a:prstGeom prst="rect">
            <a:avLst/>
          </a:prstGeom>
        </p:spPr>
        <p:txBody>
          <a:bodyPr/>
          <a:lstStyle/>
          <a:p>
            <a:fld id="{323D342C-46A7-435D-AD1A-ABFF6FDB5F9D}" type="slidenum">
              <a:rPr lang="fr-FR" smtClean="0"/>
              <a:t>‹N°›</a:t>
            </a:fld>
            <a:endParaRPr lang="fr-FR"/>
          </a:p>
        </p:txBody>
      </p:sp>
      <p:grpSp>
        <p:nvGrpSpPr>
          <p:cNvPr id="6" name="Groupe 5"/>
          <p:cNvGrpSpPr/>
          <p:nvPr userDrawn="1"/>
        </p:nvGrpSpPr>
        <p:grpSpPr>
          <a:xfrm>
            <a:off x="179512" y="186398"/>
            <a:ext cx="8795263" cy="6508143"/>
            <a:chOff x="179512" y="186398"/>
            <a:chExt cx="8795263" cy="6508143"/>
          </a:xfrm>
        </p:grpSpPr>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5874758"/>
              <a:ext cx="1522455" cy="819783"/>
            </a:xfrm>
            <a:prstGeom prst="rect">
              <a:avLst/>
            </a:prstGeom>
          </p:spPr>
        </p:pic>
        <p:sp>
          <p:nvSpPr>
            <p:cNvPr id="8" name="Rectangle 7"/>
            <p:cNvSpPr/>
            <p:nvPr/>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281551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E199C4-5593-45E2-9217-3C7E4C1A519C}" type="datetimeFigureOut">
              <a:rPr lang="fr-FR" smtClean="0"/>
              <a:t>18/09/2023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6553200" y="6356350"/>
            <a:ext cx="2133600" cy="365125"/>
          </a:xfrm>
          <a:prstGeom prst="rect">
            <a:avLst/>
          </a:prstGeom>
        </p:spPr>
        <p:txBody>
          <a:bodyPr/>
          <a:lstStyle/>
          <a:p>
            <a:fld id="{323D342C-46A7-435D-AD1A-ABFF6FDB5F9D}" type="slidenum">
              <a:rPr lang="fr-FR" smtClean="0"/>
              <a:t>‹N°›</a:t>
            </a:fld>
            <a:endParaRPr lang="fr-FR"/>
          </a:p>
        </p:txBody>
      </p:sp>
      <p:grpSp>
        <p:nvGrpSpPr>
          <p:cNvPr id="5" name="Groupe 4"/>
          <p:cNvGrpSpPr/>
          <p:nvPr userDrawn="1"/>
        </p:nvGrpSpPr>
        <p:grpSpPr>
          <a:xfrm>
            <a:off x="179512" y="186398"/>
            <a:ext cx="8795263" cy="6508143"/>
            <a:chOff x="179512" y="186398"/>
            <a:chExt cx="8795263" cy="6508143"/>
          </a:xfrm>
        </p:grpSpPr>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5874758"/>
              <a:ext cx="1522455" cy="819783"/>
            </a:xfrm>
            <a:prstGeom prst="rect">
              <a:avLst/>
            </a:prstGeom>
          </p:spPr>
        </p:pic>
        <p:sp>
          <p:nvSpPr>
            <p:cNvPr id="7" name="Rectangle 6"/>
            <p:cNvSpPr/>
            <p:nvPr/>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2698185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4E199C4-5593-45E2-9217-3C7E4C1A519C}" type="datetimeFigureOut">
              <a:rPr lang="fr-FR" smtClean="0"/>
              <a:t>18/09/2023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323D342C-46A7-435D-AD1A-ABFF6FDB5F9D}" type="slidenum">
              <a:rPr lang="fr-FR" smtClean="0"/>
              <a:t>‹N°›</a:t>
            </a:fld>
            <a:endParaRPr lang="fr-FR"/>
          </a:p>
        </p:txBody>
      </p:sp>
      <p:grpSp>
        <p:nvGrpSpPr>
          <p:cNvPr id="8" name="Groupe 7"/>
          <p:cNvGrpSpPr/>
          <p:nvPr userDrawn="1"/>
        </p:nvGrpSpPr>
        <p:grpSpPr>
          <a:xfrm>
            <a:off x="179512" y="186398"/>
            <a:ext cx="8795263" cy="6508143"/>
            <a:chOff x="179512" y="186398"/>
            <a:chExt cx="8795263" cy="6508143"/>
          </a:xfrm>
        </p:grpSpPr>
        <p:pic>
          <p:nvPicPr>
            <p:cNvPr id="9" name="Ima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5874758"/>
              <a:ext cx="1522455" cy="819783"/>
            </a:xfrm>
            <a:prstGeom prst="rect">
              <a:avLst/>
            </a:prstGeom>
          </p:spPr>
        </p:pic>
        <p:sp>
          <p:nvSpPr>
            <p:cNvPr id="10" name="Rectangle 9"/>
            <p:cNvSpPr/>
            <p:nvPr/>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1328202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C4E199C4-5593-45E2-9217-3C7E4C1A519C}" type="datetimeFigureOut">
              <a:rPr lang="fr-FR" smtClean="0"/>
              <a:t>18/09/2023</a:t>
            </a:fld>
            <a:endParaRPr lang="fr-FR"/>
          </a:p>
        </p:txBody>
      </p:sp>
      <p:sp>
        <p:nvSpPr>
          <p:cNvPr id="7" name="Espace réservé du numéro de diapositive 6"/>
          <p:cNvSpPr>
            <a:spLocks noGrp="1"/>
          </p:cNvSpPr>
          <p:nvPr>
            <p:ph type="sldNum" sz="quarter" idx="12"/>
          </p:nvPr>
        </p:nvSpPr>
        <p:spPr>
          <a:xfrm>
            <a:off x="3635896" y="6356350"/>
            <a:ext cx="2133600" cy="365125"/>
          </a:xfrm>
          <a:prstGeom prst="rect">
            <a:avLst/>
          </a:prstGeom>
        </p:spPr>
        <p:txBody>
          <a:bodyPr/>
          <a:lstStyle/>
          <a:p>
            <a:fld id="{323D342C-46A7-435D-AD1A-ABFF6FDB5F9D}" type="slidenum">
              <a:rPr lang="fr-FR" smtClean="0"/>
              <a:t>‹N°›</a:t>
            </a:fld>
            <a:endParaRPr lang="fr-FR"/>
          </a:p>
        </p:txBody>
      </p:sp>
      <p:grpSp>
        <p:nvGrpSpPr>
          <p:cNvPr id="8" name="Groupe 7"/>
          <p:cNvGrpSpPr/>
          <p:nvPr userDrawn="1"/>
        </p:nvGrpSpPr>
        <p:grpSpPr>
          <a:xfrm>
            <a:off x="179512" y="186398"/>
            <a:ext cx="8795263" cy="6508143"/>
            <a:chOff x="179512" y="186398"/>
            <a:chExt cx="8795263" cy="6508143"/>
          </a:xfrm>
        </p:grpSpPr>
        <p:pic>
          <p:nvPicPr>
            <p:cNvPr id="9" name="Imag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52320" y="5874758"/>
              <a:ext cx="1522455" cy="819783"/>
            </a:xfrm>
            <a:prstGeom prst="rect">
              <a:avLst/>
            </a:prstGeom>
          </p:spPr>
        </p:pic>
        <p:sp>
          <p:nvSpPr>
            <p:cNvPr id="10" name="Rectangle 9"/>
            <p:cNvSpPr/>
            <p:nvPr/>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2802245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Modifiez les styles du texte du masque</a:t>
            </a:r>
          </a:p>
        </p:txBody>
      </p:sp>
      <p:sp>
        <p:nvSpPr>
          <p:cNvPr id="4" name="Espace réservé de la date 3"/>
          <p:cNvSpPr>
            <a:spLocks noGrp="1"/>
          </p:cNvSpPr>
          <p:nvPr>
            <p:ph type="dt" sz="half" idx="2"/>
          </p:nvPr>
        </p:nvSpPr>
        <p:spPr>
          <a:xfrm>
            <a:off x="1926704"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E199C4-5593-45E2-9217-3C7E4C1A519C}" type="datetimeFigureOut">
              <a:rPr lang="fr-FR" smtClean="0"/>
              <a:t>18/09/2023</a:t>
            </a:fld>
            <a:endParaRPr lang="fr-FR"/>
          </a:p>
        </p:txBody>
      </p:sp>
      <p:sp>
        <p:nvSpPr>
          <p:cNvPr id="5" name="Espace réservé du pied de page 4"/>
          <p:cNvSpPr>
            <a:spLocks noGrp="1"/>
          </p:cNvSpPr>
          <p:nvPr>
            <p:ph type="ftr" sz="quarter" idx="3"/>
          </p:nvPr>
        </p:nvSpPr>
        <p:spPr>
          <a:xfrm>
            <a:off x="419668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E56E4F7-0657-4C7D-88B4-034BC5EAC9C0}" type="slidenum">
              <a:rPr lang="fr-FR" smtClean="0"/>
              <a:t>‹N°›</a:t>
            </a:fld>
            <a:endParaRPr lang="fr-FR" dirty="0"/>
          </a:p>
        </p:txBody>
      </p:sp>
      <p:sp>
        <p:nvSpPr>
          <p:cNvPr id="21" name="Rectangle 20"/>
          <p:cNvSpPr/>
          <p:nvPr/>
        </p:nvSpPr>
        <p:spPr>
          <a:xfrm>
            <a:off x="8316416" y="186398"/>
            <a:ext cx="504056" cy="144016"/>
          </a:xfrm>
          <a:prstGeom prst="rect">
            <a:avLst/>
          </a:prstGeom>
          <a:solidFill>
            <a:srgbClr val="B418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179512" y="6525344"/>
            <a:ext cx="504056" cy="144016"/>
          </a:xfrm>
          <a:prstGeom prst="rect">
            <a:avLst/>
          </a:prstGeom>
          <a:solidFill>
            <a:srgbClr val="499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4" name="Connecteur droit 23"/>
          <p:cNvCxnSpPr/>
          <p:nvPr userDrawn="1"/>
        </p:nvCxnSpPr>
        <p:spPr>
          <a:xfrm>
            <a:off x="431540" y="1412776"/>
            <a:ext cx="8316924" cy="0"/>
          </a:xfrm>
          <a:prstGeom prst="line">
            <a:avLst/>
          </a:prstGeom>
          <a:ln w="3175">
            <a:solidFill>
              <a:srgbClr val="2C426C"/>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6" name="Image 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04038" y="6084449"/>
            <a:ext cx="1224756" cy="672707"/>
          </a:xfrm>
          <a:prstGeom prst="rect">
            <a:avLst/>
          </a:prstGeom>
        </p:spPr>
      </p:pic>
      <p:pic>
        <p:nvPicPr>
          <p:cNvPr id="7" name="Image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49495" y="6168726"/>
            <a:ext cx="1163299" cy="640528"/>
          </a:xfrm>
          <a:prstGeom prst="rect">
            <a:avLst/>
          </a:prstGeom>
        </p:spPr>
      </p:pic>
    </p:spTree>
    <p:extLst>
      <p:ext uri="{BB962C8B-B14F-4D97-AF65-F5344CB8AC3E}">
        <p14:creationId xmlns:p14="http://schemas.microsoft.com/office/powerpoint/2010/main" val="1757944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rgbClr val="2C426C"/>
          </a:solidFill>
          <a:latin typeface="+mj-lt"/>
          <a:ea typeface="+mj-ea"/>
          <a:cs typeface="+mj-cs"/>
        </a:defRPr>
      </a:lvl1pPr>
    </p:titleStyle>
    <p:bodyStyle>
      <a:lvl1pPr marL="342900" indent="-342900" algn="l" defTabSz="914400" rtl="0" eaLnBrk="1" latinLnBrk="0" hangingPunct="1">
        <a:spcBef>
          <a:spcPct val="20000"/>
        </a:spcBef>
        <a:buClr>
          <a:srgbClr val="B41860"/>
        </a:buClr>
        <a:buFont typeface="Arial" panose="020B0604020202020204" pitchFamily="34" charset="0"/>
        <a:buChar char="•"/>
        <a:defRPr sz="3200" kern="1200">
          <a:solidFill>
            <a:srgbClr val="2C426C"/>
          </a:solidFill>
          <a:latin typeface="+mn-lt"/>
          <a:ea typeface="+mn-ea"/>
          <a:cs typeface="+mn-cs"/>
        </a:defRPr>
      </a:lvl1pPr>
      <a:lvl2pPr marL="742950" indent="-285750" algn="l" defTabSz="914400" rtl="0" eaLnBrk="1" latinLnBrk="0" hangingPunct="1">
        <a:spcBef>
          <a:spcPct val="20000"/>
        </a:spcBef>
        <a:buClr>
          <a:srgbClr val="B41860"/>
        </a:buClr>
        <a:buFont typeface="Arial" panose="020B0604020202020204" pitchFamily="34" charset="0"/>
        <a:buChar char="–"/>
        <a:defRPr sz="2800" kern="1200">
          <a:solidFill>
            <a:srgbClr val="499CE1"/>
          </a:solidFill>
          <a:latin typeface="+mn-lt"/>
          <a:ea typeface="+mn-ea"/>
          <a:cs typeface="+mn-cs"/>
        </a:defRPr>
      </a:lvl2pPr>
      <a:lvl3pPr marL="1143000" indent="-228600" algn="l" defTabSz="914400" rtl="0" eaLnBrk="1" latinLnBrk="0" hangingPunct="1">
        <a:spcBef>
          <a:spcPct val="20000"/>
        </a:spcBef>
        <a:buClr>
          <a:srgbClr val="B41860"/>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B41860"/>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B41860"/>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Julien.gautier@lyon.unicancer.fr" TargetMode="External"/><Relationship Id="rId7" Type="http://schemas.openxmlformats.org/officeDocument/2006/relationships/hyperlink" Target="mailto:V&#233;ronique.christophe@lyon.unicancer.fr" TargetMode="External"/><Relationship Id="rId2" Type="http://schemas.openxmlformats.org/officeDocument/2006/relationships/hyperlink" Target="mailto:Gisele.chvetzoff@lyon.unicancer.fr" TargetMode="External"/><Relationship Id="rId1" Type="http://schemas.openxmlformats.org/officeDocument/2006/relationships/slideLayout" Target="../slideLayouts/slideLayout2.xml"/><Relationship Id="rId6" Type="http://schemas.openxmlformats.org/officeDocument/2006/relationships/hyperlink" Target="mailto:Lionel.perrier@lyon.unicancer.fr" TargetMode="External"/><Relationship Id="rId5" Type="http://schemas.openxmlformats.org/officeDocument/2006/relationships/hyperlink" Target="mailto:Am&#233;lie.anota@lyon.unicancer.fr" TargetMode="External"/><Relationship Id="rId4" Type="http://schemas.openxmlformats.org/officeDocument/2006/relationships/hyperlink" Target="mailto:Laurie.bissuel@lyon.unicancer.f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1"/>
          <p:cNvSpPr>
            <a:spLocks noGrp="1" noChangeArrowheads="1"/>
          </p:cNvSpPr>
          <p:nvPr>
            <p:ph type="sldNum" sz="quarter" idx="4294967295"/>
          </p:nvPr>
        </p:nvSpPr>
        <p:spPr>
          <a:xfrm>
            <a:off x="6858000" y="6400800"/>
            <a:ext cx="2133600" cy="30797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fld id="{A81ABACC-C1AD-4EA9-B1C2-81B5E1E9E95E}" type="slidenum">
              <a:rPr lang="fr-FR" altLang="fr-FR" sz="1000">
                <a:latin typeface="Trebuchet MS" panose="020B0603020202020204" pitchFamily="34" charset="0"/>
              </a:rPr>
              <a:pPr eaLnBrk="1" hangingPunct="1">
                <a:spcBef>
                  <a:spcPct val="0"/>
                </a:spcBef>
                <a:buFontTx/>
                <a:buNone/>
              </a:pPr>
              <a:t>1</a:t>
            </a:fld>
            <a:endParaRPr lang="fr-FR" altLang="fr-FR" sz="1000">
              <a:latin typeface="Trebuchet MS" panose="020B0603020202020204" pitchFamily="34" charset="0"/>
            </a:endParaRPr>
          </a:p>
        </p:txBody>
      </p:sp>
      <p:sp>
        <p:nvSpPr>
          <p:cNvPr id="2" name="Titre 1"/>
          <p:cNvSpPr>
            <a:spLocks noGrp="1"/>
          </p:cNvSpPr>
          <p:nvPr>
            <p:ph type="title"/>
          </p:nvPr>
        </p:nvSpPr>
        <p:spPr>
          <a:xfrm>
            <a:off x="395536" y="1196752"/>
            <a:ext cx="8352928" cy="4752528"/>
          </a:xfrm>
        </p:spPr>
        <p:txBody>
          <a:bodyPr>
            <a:normAutofit/>
          </a:bodyPr>
          <a:lstStyle/>
          <a:p>
            <a:r>
              <a:rPr lang="en-US" dirty="0"/>
              <a:t>PALLU</a:t>
            </a:r>
            <a:br>
              <a:rPr lang="en-US" dirty="0"/>
            </a:br>
            <a:r>
              <a:rPr lang="fr-FR" sz="2000" dirty="0"/>
              <a:t>Etude randomisée, comparative , prospective, multicentrique de l’efficacité d’un adressage systématique en soins palliatifs chez des patients relevant d’une prise en charge palliative selon Pallia 10, lors d’une venue non programmée en centre de lutte contre le </a:t>
            </a:r>
            <a:r>
              <a:rPr lang="fr-FR" sz="2000" dirty="0" smtClean="0"/>
              <a:t>cancer</a:t>
            </a:r>
            <a:br>
              <a:rPr lang="fr-FR" sz="2000" dirty="0" smtClean="0"/>
            </a:br>
            <a:r>
              <a:rPr lang="fr-FR" sz="2000" dirty="0"/>
              <a:t/>
            </a:r>
            <a:br>
              <a:rPr lang="fr-FR" sz="2000" dirty="0"/>
            </a:br>
            <a:r>
              <a:rPr lang="fr-FR" sz="2000" dirty="0" smtClean="0"/>
              <a:t>Pr Gisèle CHVETZOFF</a:t>
            </a:r>
            <a:br>
              <a:rPr lang="fr-FR" sz="2000" dirty="0" smtClean="0"/>
            </a:br>
            <a:r>
              <a:rPr lang="fr-FR" sz="2000" dirty="0" smtClean="0"/>
              <a:t>M. Julien Gautier</a:t>
            </a:r>
            <a:br>
              <a:rPr lang="fr-FR" sz="2000" dirty="0" smtClean="0"/>
            </a:br>
            <a:r>
              <a:rPr lang="fr-FR" sz="2000" dirty="0" smtClean="0"/>
              <a:t>Centre Léon Bérard, Lyon</a:t>
            </a:r>
            <a:r>
              <a:rPr lang="fr-FR" sz="2000" dirty="0"/>
              <a:t/>
            </a:r>
            <a:br>
              <a:rPr lang="fr-FR" sz="2000" dirty="0"/>
            </a:br>
            <a:r>
              <a:rPr lang="fr-FR" sz="2000" dirty="0"/>
              <a:t/>
            </a:r>
            <a:br>
              <a:rPr lang="fr-FR" sz="2000" dirty="0"/>
            </a:br>
            <a:r>
              <a:rPr lang="fr-FR" sz="2000" dirty="0">
                <a:solidFill>
                  <a:schemeClr val="bg1">
                    <a:lumMod val="65000"/>
                  </a:schemeClr>
                </a:solidFill>
              </a:rPr>
              <a:t>Plateforme Nationale pour la Recherche sur la Fin de Vie</a:t>
            </a:r>
            <a:br>
              <a:rPr lang="fr-FR" sz="2000" dirty="0">
                <a:solidFill>
                  <a:schemeClr val="bg1">
                    <a:lumMod val="65000"/>
                  </a:schemeClr>
                </a:solidFill>
              </a:rPr>
            </a:br>
            <a:r>
              <a:rPr lang="fr-FR" sz="2000" dirty="0">
                <a:solidFill>
                  <a:schemeClr val="bg1">
                    <a:lumMod val="65000"/>
                  </a:schemeClr>
                </a:solidFill>
              </a:rPr>
              <a:t>Webinaire – 18 septembre 2023</a:t>
            </a:r>
            <a:endParaRPr lang="fr-FR" dirty="0">
              <a:solidFill>
                <a:schemeClr val="bg1">
                  <a:lumMod val="65000"/>
                </a:schemeClr>
              </a:solidFill>
            </a:endParaRPr>
          </a:p>
        </p:txBody>
      </p:sp>
    </p:spTree>
    <p:extLst>
      <p:ext uri="{BB962C8B-B14F-4D97-AF65-F5344CB8AC3E}">
        <p14:creationId xmlns:p14="http://schemas.microsoft.com/office/powerpoint/2010/main" val="1407111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3824D2C2-69BE-4A4D-B3C9-2839EFF05907}"/>
              </a:ext>
            </a:extLst>
          </p:cNvPr>
          <p:cNvSpPr>
            <a:spLocks noGrp="1"/>
          </p:cNvSpPr>
          <p:nvPr>
            <p:ph idx="1"/>
          </p:nvPr>
        </p:nvSpPr>
        <p:spPr>
          <a:xfrm>
            <a:off x="457200" y="1451917"/>
            <a:ext cx="8229600" cy="4281339"/>
          </a:xfrm>
        </p:spPr>
        <p:txBody>
          <a:bodyPr>
            <a:normAutofit/>
          </a:bodyPr>
          <a:lstStyle/>
          <a:p>
            <a:r>
              <a:rPr lang="fr-FR" sz="2400" dirty="0"/>
              <a:t>Soumissions réglementaires / envoi contrats : effectué</a:t>
            </a:r>
          </a:p>
          <a:p>
            <a:r>
              <a:rPr lang="fr-FR" sz="2400" dirty="0"/>
              <a:t>Premier patient : Q4 2023</a:t>
            </a:r>
          </a:p>
          <a:p>
            <a:r>
              <a:rPr lang="fr-FR" sz="2400" dirty="0"/>
              <a:t>Dernier patient inclus : Q1 2025</a:t>
            </a:r>
          </a:p>
          <a:p>
            <a:r>
              <a:rPr lang="fr-FR" sz="2400" dirty="0"/>
              <a:t>Dernière visite du dernier patient inclus : Q4 2025</a:t>
            </a:r>
          </a:p>
          <a:p>
            <a:r>
              <a:rPr lang="fr-FR" sz="2400" dirty="0"/>
              <a:t>“Blind </a:t>
            </a:r>
            <a:r>
              <a:rPr lang="fr-FR" sz="2400" dirty="0" err="1"/>
              <a:t>review</a:t>
            </a:r>
            <a:r>
              <a:rPr lang="fr-FR" sz="2400" dirty="0"/>
              <a:t>” et clôture de la base : Q2 2026</a:t>
            </a:r>
          </a:p>
          <a:p>
            <a:r>
              <a:rPr lang="fr-FR" sz="2400" dirty="0"/>
              <a:t>Rapport statistique / soumission manuscrit : Q4 2026</a:t>
            </a:r>
            <a:endParaRPr lang="fr-FR" sz="2000" dirty="0"/>
          </a:p>
        </p:txBody>
      </p:sp>
      <p:sp>
        <p:nvSpPr>
          <p:cNvPr id="3" name="Titre 2">
            <a:extLst>
              <a:ext uri="{FF2B5EF4-FFF2-40B4-BE49-F238E27FC236}">
                <a16:creationId xmlns:a16="http://schemas.microsoft.com/office/drawing/2014/main" id="{7A12D1B9-A1A4-4CC0-9C9E-DAE824FD283D}"/>
              </a:ext>
            </a:extLst>
          </p:cNvPr>
          <p:cNvSpPr>
            <a:spLocks noGrp="1"/>
          </p:cNvSpPr>
          <p:nvPr>
            <p:ph type="title"/>
          </p:nvPr>
        </p:nvSpPr>
        <p:spPr/>
        <p:txBody>
          <a:bodyPr/>
          <a:lstStyle/>
          <a:p>
            <a:r>
              <a:rPr lang="fr-FR" dirty="0"/>
              <a:t>Calendrier prévisionnel</a:t>
            </a:r>
          </a:p>
        </p:txBody>
      </p:sp>
    </p:spTree>
    <p:extLst>
      <p:ext uri="{BB962C8B-B14F-4D97-AF65-F5344CB8AC3E}">
        <p14:creationId xmlns:p14="http://schemas.microsoft.com/office/powerpoint/2010/main" val="246938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F19A6440-A477-4F3E-AAEC-C884ED61D217}"/>
              </a:ext>
            </a:extLst>
          </p:cNvPr>
          <p:cNvSpPr>
            <a:spLocks noGrp="1"/>
          </p:cNvSpPr>
          <p:nvPr>
            <p:ph idx="1"/>
          </p:nvPr>
        </p:nvSpPr>
        <p:spPr>
          <a:xfrm>
            <a:off x="251520" y="1484784"/>
            <a:ext cx="8568952" cy="5373216"/>
          </a:xfrm>
        </p:spPr>
        <p:txBody>
          <a:bodyPr>
            <a:normAutofit/>
          </a:bodyPr>
          <a:lstStyle/>
          <a:p>
            <a:pPr algn="just"/>
            <a:r>
              <a:rPr lang="fr-FR" sz="2000" dirty="0"/>
              <a:t>Montage du projet (stratégie globale)</a:t>
            </a:r>
          </a:p>
          <a:p>
            <a:pPr lvl="1" algn="just"/>
            <a:r>
              <a:rPr lang="fr-FR" sz="1600" dirty="0"/>
              <a:t>Processus construit (études successives, e.g. PREPA-10) </a:t>
            </a:r>
          </a:p>
          <a:p>
            <a:pPr lvl="1" algn="just"/>
            <a:r>
              <a:rPr lang="fr-FR" sz="1600" dirty="0"/>
              <a:t>Processus long (plusieurs années) </a:t>
            </a:r>
          </a:p>
          <a:p>
            <a:pPr lvl="1" algn="just"/>
            <a:r>
              <a:rPr lang="fr-FR" sz="1600" dirty="0"/>
              <a:t>Hétérogénéité des organisations &gt; </a:t>
            </a:r>
          </a:p>
          <a:p>
            <a:pPr lvl="2" algn="just">
              <a:buFont typeface="Wingdings" panose="05000000000000000000" pitchFamily="2" charset="2"/>
              <a:buChar char="Ø"/>
            </a:pPr>
            <a:r>
              <a:rPr lang="fr-FR" sz="1500" dirty="0"/>
              <a:t>Travail préliminaire pour harmoniser les procédures protocolaires</a:t>
            </a:r>
          </a:p>
          <a:p>
            <a:pPr lvl="1" algn="just"/>
            <a:r>
              <a:rPr lang="fr-FR" sz="1600" dirty="0"/>
              <a:t>Hétérogénéité des pratiques </a:t>
            </a:r>
          </a:p>
          <a:p>
            <a:pPr lvl="2" algn="just">
              <a:buFont typeface="Wingdings" panose="05000000000000000000" pitchFamily="2" charset="2"/>
              <a:buChar char="Ø"/>
            </a:pPr>
            <a:r>
              <a:rPr lang="fr-FR" sz="1500" dirty="0"/>
              <a:t>Training aux outils sélectionnés (PALLIA-10)</a:t>
            </a:r>
          </a:p>
          <a:p>
            <a:pPr lvl="1" algn="just"/>
            <a:r>
              <a:rPr lang="fr-FR" sz="1600" dirty="0"/>
              <a:t>PHRC = LOI + dossier final (processus long)</a:t>
            </a:r>
          </a:p>
          <a:p>
            <a:pPr lvl="2" algn="just">
              <a:buFont typeface="Wingdings" panose="05000000000000000000" pitchFamily="2" charset="2"/>
              <a:buChar char="Ø"/>
            </a:pPr>
            <a:r>
              <a:rPr lang="fr-FR" sz="1500" dirty="0"/>
              <a:t>Etape de validation de la faisabilité (logistique, ressources humaines, financières, etc.)</a:t>
            </a:r>
          </a:p>
        </p:txBody>
      </p:sp>
      <p:sp>
        <p:nvSpPr>
          <p:cNvPr id="3" name="Titre 2">
            <a:extLst>
              <a:ext uri="{FF2B5EF4-FFF2-40B4-BE49-F238E27FC236}">
                <a16:creationId xmlns:a16="http://schemas.microsoft.com/office/drawing/2014/main" id="{E69848D8-2F4C-4DEA-813C-17F27A1B958A}"/>
              </a:ext>
            </a:extLst>
          </p:cNvPr>
          <p:cNvSpPr>
            <a:spLocks noGrp="1"/>
          </p:cNvSpPr>
          <p:nvPr>
            <p:ph type="title"/>
          </p:nvPr>
        </p:nvSpPr>
        <p:spPr/>
        <p:txBody>
          <a:bodyPr/>
          <a:lstStyle/>
          <a:p>
            <a:r>
              <a:rPr lang="fr-FR" dirty="0"/>
              <a:t>Retour d’expérience</a:t>
            </a:r>
          </a:p>
        </p:txBody>
      </p:sp>
    </p:spTree>
    <p:extLst>
      <p:ext uri="{BB962C8B-B14F-4D97-AF65-F5344CB8AC3E}">
        <p14:creationId xmlns:p14="http://schemas.microsoft.com/office/powerpoint/2010/main" val="1245297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F19A6440-A477-4F3E-AAEC-C884ED61D217}"/>
              </a:ext>
            </a:extLst>
          </p:cNvPr>
          <p:cNvSpPr>
            <a:spLocks noGrp="1"/>
          </p:cNvSpPr>
          <p:nvPr>
            <p:ph idx="1"/>
          </p:nvPr>
        </p:nvSpPr>
        <p:spPr>
          <a:xfrm>
            <a:off x="251520" y="1248811"/>
            <a:ext cx="8640960" cy="4968552"/>
          </a:xfrm>
        </p:spPr>
        <p:txBody>
          <a:bodyPr>
            <a:normAutofit lnSpcReduction="10000"/>
          </a:bodyPr>
          <a:lstStyle/>
          <a:p>
            <a:pPr marL="457200" lvl="1" indent="0" algn="just">
              <a:buNone/>
            </a:pPr>
            <a:endParaRPr lang="fr-FR" sz="1000" dirty="0"/>
          </a:p>
          <a:p>
            <a:pPr algn="just"/>
            <a:r>
              <a:rPr lang="fr-FR" sz="2400" dirty="0"/>
              <a:t>Ecueils potentiels</a:t>
            </a:r>
          </a:p>
          <a:p>
            <a:pPr lvl="1" algn="just"/>
            <a:r>
              <a:rPr lang="fr-FR" sz="1800" dirty="0"/>
              <a:t>Délais d’activation : PHRC = engagement des cliniciens ≠ activation</a:t>
            </a:r>
          </a:p>
          <a:p>
            <a:pPr lvl="2" algn="just">
              <a:buFont typeface="Wingdings" panose="05000000000000000000" pitchFamily="2" charset="2"/>
              <a:buChar char="Ø"/>
            </a:pPr>
            <a:r>
              <a:rPr lang="fr-FR" sz="1600" dirty="0"/>
              <a:t>Délais promoteur : Conception / Création BDD / Réglementaire (soumissions et instruction), etc. </a:t>
            </a:r>
          </a:p>
          <a:p>
            <a:pPr lvl="2" algn="just">
              <a:buFont typeface="Wingdings" panose="05000000000000000000" pitchFamily="2" charset="2"/>
              <a:buChar char="Ø"/>
            </a:pPr>
            <a:r>
              <a:rPr lang="fr-FR" sz="1600" dirty="0"/>
              <a:t>Collaborations (Pôle Innovations &amp; stratégie, Département SHS)</a:t>
            </a:r>
          </a:p>
          <a:p>
            <a:pPr lvl="2" algn="just">
              <a:buFont typeface="Wingdings" panose="05000000000000000000" pitchFamily="2" charset="2"/>
              <a:buChar char="Ø"/>
            </a:pPr>
            <a:r>
              <a:rPr lang="fr-FR" sz="1600" dirty="0"/>
              <a:t>Passages en commissions internes</a:t>
            </a:r>
          </a:p>
          <a:p>
            <a:pPr lvl="2" algn="just">
              <a:buFont typeface="Wingdings" panose="05000000000000000000" pitchFamily="2" charset="2"/>
              <a:buChar char="Ø"/>
            </a:pPr>
            <a:r>
              <a:rPr lang="fr-FR" sz="1600" dirty="0"/>
              <a:t>Négociations contrats</a:t>
            </a:r>
          </a:p>
          <a:p>
            <a:pPr marL="914400" lvl="2" indent="0" algn="just">
              <a:buNone/>
            </a:pPr>
            <a:endParaRPr lang="fr-FR" sz="1600" dirty="0"/>
          </a:p>
          <a:p>
            <a:pPr lvl="1" algn="just"/>
            <a:r>
              <a:rPr lang="fr-FR" sz="1800" dirty="0"/>
              <a:t>Afflux potentiel de patients +++ / Ressources humaines suffisantes? </a:t>
            </a:r>
          </a:p>
          <a:p>
            <a:pPr lvl="2" algn="just">
              <a:buFont typeface="Wingdings" panose="05000000000000000000" pitchFamily="2" charset="2"/>
              <a:buChar char="Ø"/>
            </a:pPr>
            <a:r>
              <a:rPr lang="fr-FR" sz="1600" dirty="0"/>
              <a:t>Attribution d’un nombre de patients à inclure / centre</a:t>
            </a:r>
          </a:p>
          <a:p>
            <a:pPr lvl="2" algn="just">
              <a:buFont typeface="Wingdings" panose="05000000000000000000" pitchFamily="2" charset="2"/>
              <a:buChar char="Ø"/>
            </a:pPr>
            <a:r>
              <a:rPr lang="fr-FR" sz="1600" dirty="0"/>
              <a:t>Organisation à mettre en place (e.g. jours on / jours off) ?</a:t>
            </a:r>
          </a:p>
          <a:p>
            <a:pPr lvl="1" algn="just"/>
            <a:endParaRPr lang="fr-FR" sz="1800" dirty="0"/>
          </a:p>
          <a:p>
            <a:pPr lvl="1" algn="just"/>
            <a:r>
              <a:rPr lang="fr-FR" sz="1800" dirty="0"/>
              <a:t>Financement du projet (cout réel &gt;&gt;&gt; budget)</a:t>
            </a:r>
          </a:p>
          <a:p>
            <a:pPr lvl="2" algn="just">
              <a:buFont typeface="Wingdings" panose="05000000000000000000" pitchFamily="2" charset="2"/>
              <a:buChar char="Ø"/>
            </a:pPr>
            <a:r>
              <a:rPr lang="fr-FR" sz="1600" dirty="0"/>
              <a:t>Estimer le cout réel (AO </a:t>
            </a:r>
            <a:r>
              <a:rPr lang="fr-FR" sz="1600" dirty="0" err="1"/>
              <a:t>INCa</a:t>
            </a:r>
            <a:r>
              <a:rPr lang="fr-FR" sz="1600" dirty="0"/>
              <a:t>/DGOS = </a:t>
            </a:r>
            <a:r>
              <a:rPr lang="fr-FR" sz="1600" dirty="0" err="1"/>
              <a:t>AOs</a:t>
            </a:r>
            <a:r>
              <a:rPr lang="fr-FR" sz="1600" dirty="0"/>
              <a:t> </a:t>
            </a:r>
            <a:r>
              <a:rPr lang="fr-FR" sz="1600" dirty="0" err="1"/>
              <a:t>concurentiels</a:t>
            </a:r>
            <a:r>
              <a:rPr lang="fr-FR" sz="1600" dirty="0"/>
              <a:t> (budgets contraints &gt; compétitivité)</a:t>
            </a:r>
          </a:p>
          <a:p>
            <a:pPr lvl="2" algn="just">
              <a:buFont typeface="Wingdings" panose="05000000000000000000" pitchFamily="2" charset="2"/>
              <a:buChar char="Ø"/>
            </a:pPr>
            <a:r>
              <a:rPr lang="fr-FR" sz="1600" dirty="0"/>
              <a:t>Redistribution aux centres participants</a:t>
            </a:r>
          </a:p>
          <a:p>
            <a:pPr lvl="2" algn="just">
              <a:buFont typeface="Wingdings" panose="05000000000000000000" pitchFamily="2" charset="2"/>
              <a:buChar char="Ø"/>
            </a:pPr>
            <a:r>
              <a:rPr lang="fr-FR" sz="1600" dirty="0"/>
              <a:t>Impact de la durée de l’étude sur le cout total (nécessité d’évaluer la faisabilité)</a:t>
            </a:r>
          </a:p>
          <a:p>
            <a:pPr lvl="1" algn="just"/>
            <a:endParaRPr lang="fr-FR" sz="1800" dirty="0"/>
          </a:p>
        </p:txBody>
      </p:sp>
      <p:sp>
        <p:nvSpPr>
          <p:cNvPr id="3" name="Titre 2">
            <a:extLst>
              <a:ext uri="{FF2B5EF4-FFF2-40B4-BE49-F238E27FC236}">
                <a16:creationId xmlns:a16="http://schemas.microsoft.com/office/drawing/2014/main" id="{E69848D8-2F4C-4DEA-813C-17F27A1B958A}"/>
              </a:ext>
            </a:extLst>
          </p:cNvPr>
          <p:cNvSpPr>
            <a:spLocks noGrp="1"/>
          </p:cNvSpPr>
          <p:nvPr>
            <p:ph type="title"/>
          </p:nvPr>
        </p:nvSpPr>
        <p:spPr/>
        <p:txBody>
          <a:bodyPr/>
          <a:lstStyle/>
          <a:p>
            <a:r>
              <a:rPr lang="fr-FR" dirty="0"/>
              <a:t>Retour d’expérience</a:t>
            </a:r>
          </a:p>
        </p:txBody>
      </p:sp>
    </p:spTree>
    <p:extLst>
      <p:ext uri="{BB962C8B-B14F-4D97-AF65-F5344CB8AC3E}">
        <p14:creationId xmlns:p14="http://schemas.microsoft.com/office/powerpoint/2010/main" val="208397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B2C4940D-9605-48CA-A14C-524E34CB262A}"/>
              </a:ext>
            </a:extLst>
          </p:cNvPr>
          <p:cNvSpPr>
            <a:spLocks noGrp="1"/>
          </p:cNvSpPr>
          <p:nvPr>
            <p:ph idx="1"/>
          </p:nvPr>
        </p:nvSpPr>
        <p:spPr>
          <a:xfrm>
            <a:off x="757352" y="1598905"/>
            <a:ext cx="3454609" cy="2478167"/>
          </a:xfrm>
        </p:spPr>
        <p:txBody>
          <a:bodyPr>
            <a:normAutofit/>
          </a:bodyPr>
          <a:lstStyle/>
          <a:p>
            <a:pPr marL="0" indent="0" algn="ctr">
              <a:buNone/>
            </a:pPr>
            <a:r>
              <a:rPr lang="fr-FR" sz="2000" b="1" u="sng" dirty="0"/>
              <a:t>Investigateur coordonnateur</a:t>
            </a:r>
          </a:p>
          <a:p>
            <a:pPr marL="0" indent="0" algn="ctr">
              <a:buNone/>
            </a:pPr>
            <a:r>
              <a:rPr lang="fr-FR" sz="1600" dirty="0"/>
              <a:t>Pr Gisèle CHVETZOFF (DISSPO)</a:t>
            </a:r>
          </a:p>
          <a:p>
            <a:pPr marL="0" indent="0" algn="ctr">
              <a:buNone/>
            </a:pPr>
            <a:r>
              <a:rPr lang="fr-FR" sz="1600" dirty="0">
                <a:hlinkClick r:id="rId2"/>
              </a:rPr>
              <a:t>Gisele.chvetzoff@lyon.unicancer.fr</a:t>
            </a:r>
            <a:r>
              <a:rPr lang="fr-FR" sz="1600" dirty="0"/>
              <a:t> </a:t>
            </a:r>
          </a:p>
          <a:p>
            <a:pPr marL="0" indent="0" algn="ctr">
              <a:buNone/>
            </a:pPr>
            <a:endParaRPr lang="fr-FR" sz="1600" dirty="0"/>
          </a:p>
          <a:p>
            <a:pPr marL="0" indent="0" algn="ctr">
              <a:buNone/>
            </a:pPr>
            <a:r>
              <a:rPr lang="fr-FR" sz="2000" b="1" u="sng" dirty="0"/>
              <a:t>Investigateur associé</a:t>
            </a:r>
          </a:p>
          <a:p>
            <a:pPr marL="0" indent="0" algn="ctr">
              <a:buNone/>
            </a:pPr>
            <a:r>
              <a:rPr lang="fr-FR" sz="1600" dirty="0"/>
              <a:t>Dr </a:t>
            </a:r>
            <a:r>
              <a:rPr lang="fr-FR" sz="1600" dirty="0" err="1"/>
              <a:t>Brunio</a:t>
            </a:r>
            <a:r>
              <a:rPr lang="fr-FR" sz="1600" dirty="0"/>
              <a:t> RUSSIAS (UGEI)</a:t>
            </a:r>
          </a:p>
          <a:p>
            <a:pPr marL="0" indent="0" algn="ctr">
              <a:buNone/>
            </a:pPr>
            <a:r>
              <a:rPr lang="fr-FR" sz="1600" dirty="0">
                <a:hlinkClick r:id="rId2"/>
              </a:rPr>
              <a:t>Gisele.chvetzoff@lyon.unicancer.fr</a:t>
            </a:r>
            <a:r>
              <a:rPr lang="fr-FR" sz="1600" dirty="0"/>
              <a:t> </a:t>
            </a:r>
          </a:p>
          <a:p>
            <a:pPr marL="0" indent="0" algn="ctr">
              <a:buNone/>
            </a:pPr>
            <a:endParaRPr lang="fr-FR" sz="1600" dirty="0"/>
          </a:p>
          <a:p>
            <a:pPr marL="0" indent="0" algn="ctr">
              <a:buNone/>
            </a:pPr>
            <a:endParaRPr lang="fr-FR" sz="1600" dirty="0"/>
          </a:p>
        </p:txBody>
      </p:sp>
      <p:sp>
        <p:nvSpPr>
          <p:cNvPr id="3" name="Titre 2">
            <a:extLst>
              <a:ext uri="{FF2B5EF4-FFF2-40B4-BE49-F238E27FC236}">
                <a16:creationId xmlns:a16="http://schemas.microsoft.com/office/drawing/2014/main" id="{13AC121A-2497-4114-84DF-423FADCD4FDD}"/>
              </a:ext>
            </a:extLst>
          </p:cNvPr>
          <p:cNvSpPr>
            <a:spLocks noGrp="1"/>
          </p:cNvSpPr>
          <p:nvPr>
            <p:ph type="title"/>
          </p:nvPr>
        </p:nvSpPr>
        <p:spPr/>
        <p:txBody>
          <a:bodyPr/>
          <a:lstStyle/>
          <a:p>
            <a:r>
              <a:rPr lang="fr-FR" dirty="0"/>
              <a:t>MERCI DE VOTRE ATTENTION</a:t>
            </a:r>
          </a:p>
        </p:txBody>
      </p:sp>
      <p:sp>
        <p:nvSpPr>
          <p:cNvPr id="4" name="Espace réservé du contenu 1">
            <a:extLst>
              <a:ext uri="{FF2B5EF4-FFF2-40B4-BE49-F238E27FC236}">
                <a16:creationId xmlns:a16="http://schemas.microsoft.com/office/drawing/2014/main" id="{F0B6FAC7-2974-4B37-871C-4D3FA472E900}"/>
              </a:ext>
            </a:extLst>
          </p:cNvPr>
          <p:cNvSpPr txBox="1">
            <a:spLocks/>
          </p:cNvSpPr>
          <p:nvPr/>
        </p:nvSpPr>
        <p:spPr>
          <a:xfrm>
            <a:off x="4291782" y="1598905"/>
            <a:ext cx="4211960" cy="377431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B41860"/>
              </a:buClr>
              <a:buFont typeface="Arial" panose="020B0604020202020204" pitchFamily="34" charset="0"/>
              <a:buChar char="•"/>
              <a:defRPr sz="3200" kern="1200">
                <a:solidFill>
                  <a:srgbClr val="2C426C"/>
                </a:solidFill>
                <a:latin typeface="+mn-lt"/>
                <a:ea typeface="+mn-ea"/>
                <a:cs typeface="+mn-cs"/>
              </a:defRPr>
            </a:lvl1pPr>
            <a:lvl2pPr marL="742950" indent="-285750" algn="l" defTabSz="914400" rtl="0" eaLnBrk="1" latinLnBrk="0" hangingPunct="1">
              <a:spcBef>
                <a:spcPct val="20000"/>
              </a:spcBef>
              <a:buClr>
                <a:srgbClr val="B41860"/>
              </a:buClr>
              <a:buFont typeface="Arial" panose="020B0604020202020204" pitchFamily="34" charset="0"/>
              <a:buChar char="–"/>
              <a:defRPr sz="2800" kern="1200">
                <a:solidFill>
                  <a:srgbClr val="499CE1"/>
                </a:solidFill>
                <a:latin typeface="+mn-lt"/>
                <a:ea typeface="+mn-ea"/>
                <a:cs typeface="+mn-cs"/>
              </a:defRPr>
            </a:lvl2pPr>
            <a:lvl3pPr marL="1143000" indent="-228600" algn="l" defTabSz="914400" rtl="0" eaLnBrk="1" latinLnBrk="0" hangingPunct="1">
              <a:spcBef>
                <a:spcPct val="20000"/>
              </a:spcBef>
              <a:buClr>
                <a:srgbClr val="B41860"/>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rgbClr val="B41860"/>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rgbClr val="B41860"/>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fr-FR" sz="2000" b="1" u="sng" dirty="0"/>
              <a:t>Chef de projet</a:t>
            </a:r>
          </a:p>
          <a:p>
            <a:pPr marL="0" indent="0" algn="ctr">
              <a:spcBef>
                <a:spcPts val="0"/>
              </a:spcBef>
              <a:buNone/>
            </a:pPr>
            <a:r>
              <a:rPr lang="fr-FR" sz="1600" dirty="0"/>
              <a:t>Julien GAUTIER</a:t>
            </a:r>
          </a:p>
          <a:p>
            <a:pPr marL="0" indent="0" algn="ctr">
              <a:spcBef>
                <a:spcPts val="0"/>
              </a:spcBef>
              <a:spcAft>
                <a:spcPts val="600"/>
              </a:spcAft>
              <a:buNone/>
            </a:pPr>
            <a:r>
              <a:rPr lang="fr-FR" sz="1600" dirty="0">
                <a:hlinkClick r:id="rId3"/>
              </a:rPr>
              <a:t>Julien.gautier@lyon.unicancer.fr</a:t>
            </a:r>
            <a:r>
              <a:rPr lang="fr-FR" sz="1600" dirty="0"/>
              <a:t> </a:t>
            </a:r>
          </a:p>
          <a:p>
            <a:pPr marL="0" indent="0" algn="ctr">
              <a:spcBef>
                <a:spcPts val="1200"/>
              </a:spcBef>
              <a:buNone/>
            </a:pPr>
            <a:r>
              <a:rPr lang="fr-FR" sz="2000" b="1" u="sng" dirty="0"/>
              <a:t>Coordonnatrice de projet</a:t>
            </a:r>
          </a:p>
          <a:p>
            <a:pPr marL="0" indent="0" algn="ctr">
              <a:spcBef>
                <a:spcPts val="0"/>
              </a:spcBef>
              <a:buNone/>
            </a:pPr>
            <a:r>
              <a:rPr lang="fr-FR" sz="1600" dirty="0"/>
              <a:t>Laurie BISSUEL</a:t>
            </a:r>
          </a:p>
          <a:p>
            <a:pPr marL="0" indent="0" algn="ctr">
              <a:spcBef>
                <a:spcPts val="0"/>
              </a:spcBef>
              <a:buNone/>
            </a:pPr>
            <a:r>
              <a:rPr lang="fr-FR" sz="1600" dirty="0">
                <a:hlinkClick r:id="rId4"/>
              </a:rPr>
              <a:t>Laurie.bissuel@lyon.unicancer.fr</a:t>
            </a:r>
            <a:r>
              <a:rPr lang="fr-FR" sz="1600" dirty="0"/>
              <a:t> </a:t>
            </a:r>
          </a:p>
          <a:p>
            <a:pPr marL="0" indent="0" algn="ctr">
              <a:spcBef>
                <a:spcPts val="1200"/>
              </a:spcBef>
              <a:buFont typeface="Arial" panose="020B0604020202020204" pitchFamily="34" charset="0"/>
              <a:buNone/>
            </a:pPr>
            <a:r>
              <a:rPr lang="fr-FR" sz="1800" b="1" u="sng" dirty="0"/>
              <a:t>Méthodologiste / Statisticienne</a:t>
            </a:r>
          </a:p>
          <a:p>
            <a:pPr marL="0" indent="0" algn="ctr">
              <a:spcBef>
                <a:spcPts val="0"/>
              </a:spcBef>
              <a:buFont typeface="Arial" panose="020B0604020202020204" pitchFamily="34" charset="0"/>
              <a:buNone/>
            </a:pPr>
            <a:r>
              <a:rPr lang="fr-FR" sz="1600" dirty="0"/>
              <a:t>Dr Amélie ANOTA</a:t>
            </a:r>
          </a:p>
          <a:p>
            <a:pPr marL="0" indent="0" algn="ctr">
              <a:spcBef>
                <a:spcPts val="0"/>
              </a:spcBef>
              <a:buFont typeface="Arial" panose="020B0604020202020204" pitchFamily="34" charset="0"/>
              <a:buNone/>
            </a:pPr>
            <a:r>
              <a:rPr lang="fr-FR" sz="1600" dirty="0">
                <a:hlinkClick r:id="rId5"/>
              </a:rPr>
              <a:t>Amélie.anota@lyon.unicancer.fr</a:t>
            </a:r>
            <a:r>
              <a:rPr lang="fr-FR" sz="1600" dirty="0"/>
              <a:t> </a:t>
            </a:r>
          </a:p>
          <a:p>
            <a:pPr marL="0" indent="0" algn="ctr">
              <a:buFont typeface="Arial" panose="020B0604020202020204" pitchFamily="34" charset="0"/>
              <a:buNone/>
            </a:pPr>
            <a:endParaRPr lang="fr-FR" sz="1600" dirty="0"/>
          </a:p>
        </p:txBody>
      </p:sp>
      <p:sp>
        <p:nvSpPr>
          <p:cNvPr id="5" name="ZoneTexte 4">
            <a:extLst>
              <a:ext uri="{FF2B5EF4-FFF2-40B4-BE49-F238E27FC236}">
                <a16:creationId xmlns:a16="http://schemas.microsoft.com/office/drawing/2014/main" id="{D1F717D1-B3D8-4FA8-B0FC-2AD063E0B913}"/>
              </a:ext>
            </a:extLst>
          </p:cNvPr>
          <p:cNvSpPr txBox="1"/>
          <p:nvPr/>
        </p:nvSpPr>
        <p:spPr>
          <a:xfrm>
            <a:off x="611560" y="4973278"/>
            <a:ext cx="3960440" cy="1169551"/>
          </a:xfrm>
          <a:prstGeom prst="rect">
            <a:avLst/>
          </a:prstGeom>
          <a:noFill/>
        </p:spPr>
        <p:txBody>
          <a:bodyPr wrap="square" rtlCol="0">
            <a:spAutoFit/>
          </a:bodyPr>
          <a:lstStyle/>
          <a:p>
            <a:pPr algn="ctr"/>
            <a:r>
              <a:rPr lang="fr-FR" sz="2000" b="1" u="sng" dirty="0">
                <a:solidFill>
                  <a:schemeClr val="tx2"/>
                </a:solidFill>
              </a:rPr>
              <a:t>Analyses médico-économiques</a:t>
            </a:r>
          </a:p>
          <a:p>
            <a:pPr algn="ctr"/>
            <a:r>
              <a:rPr lang="fr-FR" sz="1600" dirty="0"/>
              <a:t>Lionel PERRIER</a:t>
            </a:r>
          </a:p>
          <a:p>
            <a:pPr algn="ctr"/>
            <a:r>
              <a:rPr lang="fr-FR" sz="1600" dirty="0">
                <a:hlinkClick r:id="rId6"/>
              </a:rPr>
              <a:t>Lionel.perrier@lyon.unicancer.fr</a:t>
            </a:r>
            <a:r>
              <a:rPr lang="fr-FR" sz="1600" dirty="0"/>
              <a:t> </a:t>
            </a:r>
          </a:p>
          <a:p>
            <a:endParaRPr lang="fr-FR" dirty="0"/>
          </a:p>
        </p:txBody>
      </p:sp>
      <p:sp>
        <p:nvSpPr>
          <p:cNvPr id="6" name="ZoneTexte 5">
            <a:extLst>
              <a:ext uri="{FF2B5EF4-FFF2-40B4-BE49-F238E27FC236}">
                <a16:creationId xmlns:a16="http://schemas.microsoft.com/office/drawing/2014/main" id="{30AD0395-531B-495C-9431-C1467205EA74}"/>
              </a:ext>
            </a:extLst>
          </p:cNvPr>
          <p:cNvSpPr txBox="1"/>
          <p:nvPr/>
        </p:nvSpPr>
        <p:spPr>
          <a:xfrm>
            <a:off x="4572000" y="4973278"/>
            <a:ext cx="3960440" cy="1169551"/>
          </a:xfrm>
          <a:prstGeom prst="rect">
            <a:avLst/>
          </a:prstGeom>
          <a:noFill/>
        </p:spPr>
        <p:txBody>
          <a:bodyPr wrap="square" rtlCol="0">
            <a:spAutoFit/>
          </a:bodyPr>
          <a:lstStyle/>
          <a:p>
            <a:pPr algn="ctr"/>
            <a:r>
              <a:rPr lang="fr-FR" sz="2000" b="1" u="sng" dirty="0">
                <a:solidFill>
                  <a:schemeClr val="tx2"/>
                </a:solidFill>
              </a:rPr>
              <a:t>Sciences Humaines &amp; Sociales</a:t>
            </a:r>
          </a:p>
          <a:p>
            <a:pPr algn="ctr"/>
            <a:r>
              <a:rPr lang="fr-FR" sz="1600" dirty="0"/>
              <a:t>Pr Véronique CHRISTOPHE</a:t>
            </a:r>
          </a:p>
          <a:p>
            <a:pPr algn="ctr"/>
            <a:r>
              <a:rPr lang="fr-FR" sz="1600" dirty="0">
                <a:hlinkClick r:id="rId7"/>
              </a:rPr>
              <a:t>Véronique.christophe@lyon.unicancer.fr</a:t>
            </a:r>
            <a:r>
              <a:rPr lang="fr-FR" sz="1600" dirty="0"/>
              <a:t> </a:t>
            </a:r>
          </a:p>
          <a:p>
            <a:endParaRPr lang="fr-FR" dirty="0"/>
          </a:p>
        </p:txBody>
      </p:sp>
    </p:spTree>
    <p:extLst>
      <p:ext uri="{BB962C8B-B14F-4D97-AF65-F5344CB8AC3E}">
        <p14:creationId xmlns:p14="http://schemas.microsoft.com/office/powerpoint/2010/main" val="4157331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395536" y="1484784"/>
            <a:ext cx="8424936" cy="5112568"/>
          </a:xfrm>
        </p:spPr>
        <p:txBody>
          <a:bodyPr>
            <a:normAutofit fontScale="92500" lnSpcReduction="20000"/>
          </a:bodyPr>
          <a:lstStyle/>
          <a:p>
            <a:pPr>
              <a:lnSpc>
                <a:spcPct val="110000"/>
              </a:lnSpc>
              <a:spcBef>
                <a:spcPts val="600"/>
              </a:spcBef>
            </a:pPr>
            <a:r>
              <a:rPr lang="fr-FR" sz="2400" b="1" dirty="0"/>
              <a:t>Promoteur</a:t>
            </a:r>
            <a:r>
              <a:rPr lang="fr-FR" sz="2400" dirty="0"/>
              <a:t> : Centre Léon Bérard (CLB), Lyon, France</a:t>
            </a:r>
          </a:p>
          <a:p>
            <a:pPr>
              <a:lnSpc>
                <a:spcPct val="110000"/>
              </a:lnSpc>
              <a:spcBef>
                <a:spcPts val="600"/>
              </a:spcBef>
            </a:pPr>
            <a:r>
              <a:rPr lang="fr-FR" sz="2400" b="1" dirty="0"/>
              <a:t>Centre de coordination </a:t>
            </a:r>
            <a:r>
              <a:rPr lang="fr-FR" sz="2400" dirty="0"/>
              <a:t>: DRCI – CLB</a:t>
            </a:r>
          </a:p>
          <a:p>
            <a:pPr>
              <a:lnSpc>
                <a:spcPct val="110000"/>
              </a:lnSpc>
              <a:spcBef>
                <a:spcPts val="600"/>
              </a:spcBef>
            </a:pPr>
            <a:r>
              <a:rPr lang="fr-FR" sz="2400" b="1" dirty="0"/>
              <a:t>Coordonnateur du projet </a:t>
            </a:r>
            <a:r>
              <a:rPr lang="fr-FR" sz="2400" dirty="0"/>
              <a:t>: Pr Gisèle CHVETZOFF (DISSPO)</a:t>
            </a:r>
          </a:p>
          <a:p>
            <a:pPr>
              <a:lnSpc>
                <a:spcPct val="110000"/>
              </a:lnSpc>
              <a:spcBef>
                <a:spcPts val="600"/>
              </a:spcBef>
            </a:pPr>
            <a:r>
              <a:rPr lang="fr-FR" sz="2400" b="1" dirty="0"/>
              <a:t>Coordonnateur associé </a:t>
            </a:r>
            <a:r>
              <a:rPr lang="fr-FR" sz="2400" dirty="0"/>
              <a:t>: Dr Bruno RUSSIAS (UGEI)</a:t>
            </a:r>
          </a:p>
          <a:p>
            <a:pPr>
              <a:lnSpc>
                <a:spcPct val="110000"/>
              </a:lnSpc>
              <a:spcBef>
                <a:spcPts val="600"/>
              </a:spcBef>
            </a:pPr>
            <a:r>
              <a:rPr lang="fr-FR" sz="2400" b="1" dirty="0"/>
              <a:t>Equipe partenaire </a:t>
            </a:r>
            <a:r>
              <a:rPr lang="fr-FR" sz="2400" dirty="0"/>
              <a:t>: Dép. SHS (étude ancillaire)</a:t>
            </a:r>
          </a:p>
          <a:p>
            <a:pPr>
              <a:lnSpc>
                <a:spcPct val="110000"/>
              </a:lnSpc>
              <a:spcBef>
                <a:spcPts val="600"/>
              </a:spcBef>
            </a:pPr>
            <a:r>
              <a:rPr lang="fr-FR" sz="2400" b="1" dirty="0"/>
              <a:t>Financement</a:t>
            </a:r>
            <a:r>
              <a:rPr lang="fr-FR" sz="2400" dirty="0"/>
              <a:t> : PHRC 2022</a:t>
            </a:r>
          </a:p>
          <a:p>
            <a:pPr>
              <a:lnSpc>
                <a:spcPct val="110000"/>
              </a:lnSpc>
              <a:spcBef>
                <a:spcPts val="600"/>
              </a:spcBef>
            </a:pPr>
            <a:r>
              <a:rPr lang="fr-FR" sz="2400" dirty="0"/>
              <a:t>Centres participants :</a:t>
            </a:r>
          </a:p>
          <a:p>
            <a:pPr marL="1798638" lvl="1" indent="-457200">
              <a:lnSpc>
                <a:spcPct val="110000"/>
              </a:lnSpc>
              <a:spcBef>
                <a:spcPts val="600"/>
              </a:spcBef>
            </a:pPr>
            <a:r>
              <a:rPr lang="fr-FR" sz="2000" dirty="0"/>
              <a:t>Centre Léon Bérard</a:t>
            </a:r>
          </a:p>
          <a:p>
            <a:pPr marL="1798638" lvl="1" indent="-457200">
              <a:lnSpc>
                <a:spcPct val="110000"/>
              </a:lnSpc>
              <a:spcBef>
                <a:spcPts val="600"/>
              </a:spcBef>
            </a:pPr>
            <a:r>
              <a:rPr lang="fr-FR" sz="2000" dirty="0"/>
              <a:t>Institut Curie</a:t>
            </a:r>
          </a:p>
          <a:p>
            <a:pPr marL="1798638" lvl="1" indent="-457200">
              <a:lnSpc>
                <a:spcPct val="110000"/>
              </a:lnSpc>
              <a:spcBef>
                <a:spcPts val="600"/>
              </a:spcBef>
            </a:pPr>
            <a:r>
              <a:rPr lang="fr-FR" sz="2000" dirty="0"/>
              <a:t>Institut de Cancérologie de Lorraine</a:t>
            </a:r>
          </a:p>
          <a:p>
            <a:pPr marL="1798638" lvl="1" indent="-457200">
              <a:lnSpc>
                <a:spcPct val="110000"/>
              </a:lnSpc>
              <a:spcBef>
                <a:spcPts val="600"/>
              </a:spcBef>
            </a:pPr>
            <a:r>
              <a:rPr lang="fr-FR" sz="2000" dirty="0"/>
              <a:t>Institut du Cancer de Montpellier</a:t>
            </a:r>
          </a:p>
          <a:p>
            <a:pPr marL="1798638" lvl="1" indent="-457200">
              <a:lnSpc>
                <a:spcPct val="110000"/>
              </a:lnSpc>
              <a:spcBef>
                <a:spcPts val="600"/>
              </a:spcBef>
            </a:pPr>
            <a:r>
              <a:rPr lang="fr-FR" sz="2000" dirty="0"/>
              <a:t>Centre Eugène Marquis</a:t>
            </a:r>
          </a:p>
          <a:p>
            <a:pPr marL="1798638" lvl="1" indent="-457200">
              <a:lnSpc>
                <a:spcPct val="110000"/>
              </a:lnSpc>
              <a:spcBef>
                <a:spcPts val="600"/>
              </a:spcBef>
            </a:pPr>
            <a:r>
              <a:rPr lang="fr-FR" sz="2000" dirty="0"/>
              <a:t>Gustave Roussy </a:t>
            </a:r>
          </a:p>
          <a:p>
            <a:pPr marL="1798638" lvl="1" indent="-457200">
              <a:lnSpc>
                <a:spcPct val="110000"/>
              </a:lnSpc>
              <a:spcBef>
                <a:spcPts val="600"/>
              </a:spcBef>
            </a:pPr>
            <a:r>
              <a:rPr lang="fr-FR" sz="2000" dirty="0"/>
              <a:t>(Curie St Cloud?)</a:t>
            </a:r>
          </a:p>
          <a:p>
            <a:pPr lvl="1"/>
            <a:endParaRPr lang="fr-FR" sz="2000" dirty="0"/>
          </a:p>
          <a:p>
            <a:pPr lvl="1"/>
            <a:endParaRPr lang="fr-FR" sz="2000" dirty="0"/>
          </a:p>
        </p:txBody>
      </p:sp>
      <p:sp>
        <p:nvSpPr>
          <p:cNvPr id="3" name="Titre 2"/>
          <p:cNvSpPr>
            <a:spLocks noGrp="1"/>
          </p:cNvSpPr>
          <p:nvPr>
            <p:ph type="title"/>
          </p:nvPr>
        </p:nvSpPr>
        <p:spPr>
          <a:xfrm>
            <a:off x="417570" y="188640"/>
            <a:ext cx="8579296" cy="1143000"/>
          </a:xfrm>
        </p:spPr>
        <p:txBody>
          <a:bodyPr>
            <a:noAutofit/>
          </a:bodyPr>
          <a:lstStyle/>
          <a:p>
            <a:r>
              <a:rPr lang="fr-FR" dirty="0"/>
              <a:t>Généralités</a:t>
            </a:r>
          </a:p>
        </p:txBody>
      </p:sp>
    </p:spTree>
    <p:extLst>
      <p:ext uri="{BB962C8B-B14F-4D97-AF65-F5344CB8AC3E}">
        <p14:creationId xmlns:p14="http://schemas.microsoft.com/office/powerpoint/2010/main" val="1644990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FF0AA2F2-D734-4531-A995-AD68DAEEBE33}"/>
              </a:ext>
            </a:extLst>
          </p:cNvPr>
          <p:cNvSpPr>
            <a:spLocks noGrp="1"/>
          </p:cNvSpPr>
          <p:nvPr>
            <p:ph type="title"/>
          </p:nvPr>
        </p:nvSpPr>
        <p:spPr/>
        <p:txBody>
          <a:bodyPr/>
          <a:lstStyle/>
          <a:p>
            <a:r>
              <a:rPr lang="fr-FR" dirty="0"/>
              <a:t>Rationnel</a:t>
            </a:r>
          </a:p>
        </p:txBody>
      </p:sp>
      <p:sp>
        <p:nvSpPr>
          <p:cNvPr id="4" name="Espace réservé du contenu 1">
            <a:extLst>
              <a:ext uri="{FF2B5EF4-FFF2-40B4-BE49-F238E27FC236}">
                <a16:creationId xmlns:a16="http://schemas.microsoft.com/office/drawing/2014/main" id="{41297B58-B1EE-4105-B155-20F63ACF0FB3}"/>
              </a:ext>
            </a:extLst>
          </p:cNvPr>
          <p:cNvSpPr>
            <a:spLocks noGrp="1"/>
          </p:cNvSpPr>
          <p:nvPr>
            <p:ph idx="1"/>
          </p:nvPr>
        </p:nvSpPr>
        <p:spPr>
          <a:xfrm>
            <a:off x="333055" y="1416526"/>
            <a:ext cx="8496944" cy="5256584"/>
          </a:xfrm>
        </p:spPr>
        <p:txBody>
          <a:bodyPr>
            <a:normAutofit/>
          </a:bodyPr>
          <a:lstStyle/>
          <a:p>
            <a:pPr algn="just">
              <a:spcAft>
                <a:spcPts val="600"/>
              </a:spcAft>
              <a:buFont typeface="Wingdings" panose="05000000000000000000" pitchFamily="2" charset="2"/>
              <a:buChar char="§"/>
            </a:pPr>
            <a:r>
              <a:rPr lang="fr-FR" sz="1800" dirty="0"/>
              <a:t>Recommandations ASCO/ESMO : réduire l’agressivité des soins en fin de vie (</a:t>
            </a:r>
            <a:r>
              <a:rPr lang="fr-FR" sz="1800" dirty="0" smtClean="0"/>
              <a:t>chimio, hospitalisation, réanimation, sans accès aux soins palliatifs, décès en service aigu)</a:t>
            </a:r>
            <a:endParaRPr lang="fr-FR" sz="1800" dirty="0"/>
          </a:p>
          <a:p>
            <a:pPr algn="just">
              <a:buFont typeface="Wingdings" panose="05000000000000000000" pitchFamily="2" charset="2"/>
              <a:buChar char="§"/>
            </a:pPr>
            <a:r>
              <a:rPr lang="fr-FR" sz="1800" dirty="0" err="1"/>
              <a:t>Early</a:t>
            </a:r>
            <a:r>
              <a:rPr lang="fr-FR" sz="1800" dirty="0"/>
              <a:t> palliative care : amélioration des symptômes, </a:t>
            </a:r>
            <a:r>
              <a:rPr lang="fr-FR" sz="1800" dirty="0" err="1"/>
              <a:t>QoL</a:t>
            </a:r>
            <a:r>
              <a:rPr lang="fr-FR" sz="1800" dirty="0"/>
              <a:t>, diminution agressivité des soins, survie globale</a:t>
            </a:r>
          </a:p>
          <a:p>
            <a:pPr lvl="1" algn="just">
              <a:spcAft>
                <a:spcPts val="600"/>
              </a:spcAft>
              <a:buFont typeface="Wingdings" panose="05000000000000000000" pitchFamily="2" charset="2"/>
              <a:buChar char="Ø"/>
            </a:pPr>
            <a:r>
              <a:rPr lang="fr-FR" sz="1600" dirty="0"/>
              <a:t>A introduire dès maladie </a:t>
            </a:r>
            <a:r>
              <a:rPr lang="fr-FR" sz="1600" dirty="0" smtClean="0"/>
              <a:t>incurable…mais est-il possible/utile de voir tous les patients ?</a:t>
            </a:r>
            <a:endParaRPr lang="fr-FR" sz="1600" dirty="0"/>
          </a:p>
          <a:p>
            <a:pPr algn="just">
              <a:buFont typeface="Wingdings" panose="05000000000000000000" pitchFamily="2" charset="2"/>
              <a:buChar char="§"/>
            </a:pPr>
            <a:r>
              <a:rPr lang="fr-FR" sz="1800" dirty="0"/>
              <a:t>Question de recherche (récurrente) : </a:t>
            </a:r>
          </a:p>
          <a:p>
            <a:pPr lvl="1" algn="just">
              <a:spcAft>
                <a:spcPts val="600"/>
              </a:spcAft>
              <a:buFont typeface="Wingdings" panose="05000000000000000000" pitchFamily="2" charset="2"/>
              <a:buChar char="Ø"/>
            </a:pPr>
            <a:r>
              <a:rPr lang="fr-FR" sz="1600" dirty="0"/>
              <a:t>Quel est le meilleur moment pour identifier les patients qui relèvent d’une PEC palliative? </a:t>
            </a:r>
          </a:p>
          <a:p>
            <a:pPr algn="just">
              <a:spcAft>
                <a:spcPts val="600"/>
              </a:spcAft>
              <a:buFont typeface="Wingdings" panose="05000000000000000000" pitchFamily="2" charset="2"/>
              <a:buChar char="§"/>
            </a:pPr>
            <a:r>
              <a:rPr lang="fr-FR" sz="1800" dirty="0"/>
              <a:t>PALLIA-10 : 10-item questionnaire pour </a:t>
            </a:r>
            <a:r>
              <a:rPr lang="fr-FR" sz="1800" dirty="0" err="1"/>
              <a:t>screener</a:t>
            </a:r>
            <a:r>
              <a:rPr lang="fr-FR" sz="1800" dirty="0"/>
              <a:t> les patients (Cf. PREPA-10</a:t>
            </a:r>
            <a:r>
              <a:rPr lang="fr-FR" sz="1800" baseline="30000" dirty="0"/>
              <a:t>1</a:t>
            </a:r>
            <a:r>
              <a:rPr lang="fr-FR" sz="1800" dirty="0"/>
              <a:t>)</a:t>
            </a:r>
          </a:p>
          <a:p>
            <a:pPr algn="just">
              <a:buFont typeface="Wingdings" panose="05000000000000000000" pitchFamily="2" charset="2"/>
              <a:buChar char="§"/>
            </a:pPr>
            <a:r>
              <a:rPr lang="fr-FR" sz="1800" dirty="0"/>
              <a:t>Venue non programmée : rupture dans le parcours de soin et déséquilibre symptomatique. </a:t>
            </a:r>
          </a:p>
          <a:p>
            <a:pPr lvl="1" algn="just">
              <a:spcAft>
                <a:spcPts val="1200"/>
              </a:spcAft>
              <a:buFont typeface="Wingdings" panose="05000000000000000000" pitchFamily="2" charset="2"/>
              <a:buChar char="Ø"/>
            </a:pPr>
            <a:r>
              <a:rPr lang="fr-FR" sz="1800" b="1" dirty="0">
                <a:solidFill>
                  <a:srgbClr val="2C426C"/>
                </a:solidFill>
              </a:rPr>
              <a:t>Intérêt potentiel du repérage des besoins en soins palliatifs à ce moment-là ?</a:t>
            </a:r>
            <a:endParaRPr lang="fr-FR" sz="1400" b="1" dirty="0">
              <a:solidFill>
                <a:srgbClr val="2C426C"/>
              </a:solidFill>
            </a:endParaRPr>
          </a:p>
        </p:txBody>
      </p:sp>
      <p:sp>
        <p:nvSpPr>
          <p:cNvPr id="2" name="ZoneTexte 1">
            <a:extLst>
              <a:ext uri="{FF2B5EF4-FFF2-40B4-BE49-F238E27FC236}">
                <a16:creationId xmlns:a16="http://schemas.microsoft.com/office/drawing/2014/main" id="{CAB1D0DE-C559-4803-A74E-39E77DC76909}"/>
              </a:ext>
            </a:extLst>
          </p:cNvPr>
          <p:cNvSpPr txBox="1"/>
          <p:nvPr/>
        </p:nvSpPr>
        <p:spPr>
          <a:xfrm>
            <a:off x="333055" y="5445224"/>
            <a:ext cx="8654851" cy="830997"/>
          </a:xfrm>
          <a:prstGeom prst="rect">
            <a:avLst/>
          </a:prstGeom>
          <a:noFill/>
        </p:spPr>
        <p:txBody>
          <a:bodyPr wrap="square" rtlCol="0">
            <a:spAutoFit/>
          </a:bodyPr>
          <a:lstStyle/>
          <a:p>
            <a:pPr algn="just"/>
            <a:r>
              <a:rPr lang="fr-FR" sz="1200" baseline="30000" dirty="0">
                <a:solidFill>
                  <a:schemeClr val="tx2"/>
                </a:solidFill>
              </a:rPr>
              <a:t>1</a:t>
            </a:r>
            <a:r>
              <a:rPr lang="fr-FR" sz="1200" dirty="0">
                <a:solidFill>
                  <a:schemeClr val="tx2"/>
                </a:solidFill>
              </a:rPr>
              <a:t> </a:t>
            </a:r>
            <a:r>
              <a:rPr lang="fr-FR" sz="1200" dirty="0" err="1">
                <a:solidFill>
                  <a:schemeClr val="tx2"/>
                </a:solidFill>
              </a:rPr>
              <a:t>Molin</a:t>
            </a:r>
            <a:r>
              <a:rPr lang="fr-FR" sz="1200" dirty="0">
                <a:solidFill>
                  <a:schemeClr val="tx2"/>
                </a:solidFill>
              </a:rPr>
              <a:t> Y, </a:t>
            </a:r>
            <a:r>
              <a:rPr lang="fr-FR" sz="1200" dirty="0" err="1">
                <a:solidFill>
                  <a:schemeClr val="tx2"/>
                </a:solidFill>
              </a:rPr>
              <a:t>Gallay</a:t>
            </a:r>
            <a:r>
              <a:rPr lang="fr-FR" sz="1200" dirty="0">
                <a:solidFill>
                  <a:schemeClr val="tx2"/>
                </a:solidFill>
              </a:rPr>
              <a:t> C, Gautier J, </a:t>
            </a:r>
            <a:r>
              <a:rPr lang="fr-FR" sz="1200" dirty="0" err="1">
                <a:solidFill>
                  <a:schemeClr val="tx2"/>
                </a:solidFill>
              </a:rPr>
              <a:t>Lardy-Cleaud</a:t>
            </a:r>
            <a:r>
              <a:rPr lang="fr-FR" sz="1200" dirty="0">
                <a:solidFill>
                  <a:schemeClr val="tx2"/>
                </a:solidFill>
              </a:rPr>
              <a:t> A, Mayet R, </a:t>
            </a:r>
            <a:r>
              <a:rPr lang="fr-FR" sz="1200" dirty="0" err="1">
                <a:solidFill>
                  <a:schemeClr val="tx2"/>
                </a:solidFill>
              </a:rPr>
              <a:t>Grach</a:t>
            </a:r>
            <a:r>
              <a:rPr lang="fr-FR" sz="1200" dirty="0">
                <a:solidFill>
                  <a:schemeClr val="tx2"/>
                </a:solidFill>
              </a:rPr>
              <a:t> MC, </a:t>
            </a:r>
            <a:r>
              <a:rPr lang="fr-FR" sz="1200" dirty="0" err="1">
                <a:solidFill>
                  <a:schemeClr val="tx2"/>
                </a:solidFill>
              </a:rPr>
              <a:t>Guesdon</a:t>
            </a:r>
            <a:r>
              <a:rPr lang="fr-FR" sz="1200" dirty="0">
                <a:solidFill>
                  <a:schemeClr val="tx2"/>
                </a:solidFill>
              </a:rPr>
              <a:t> G, </a:t>
            </a:r>
            <a:r>
              <a:rPr lang="fr-FR" sz="1200" dirty="0" err="1">
                <a:solidFill>
                  <a:schemeClr val="tx2"/>
                </a:solidFill>
              </a:rPr>
              <a:t>Capodano</a:t>
            </a:r>
            <a:r>
              <a:rPr lang="fr-FR" sz="1200" dirty="0">
                <a:solidFill>
                  <a:schemeClr val="tx2"/>
                </a:solidFill>
              </a:rPr>
              <a:t> G, Dubroeucq O, Bouleuc C, </a:t>
            </a:r>
            <a:r>
              <a:rPr lang="fr-FR" sz="1200" dirty="0" err="1">
                <a:solidFill>
                  <a:schemeClr val="tx2"/>
                </a:solidFill>
              </a:rPr>
              <a:t>Bremaud</a:t>
            </a:r>
            <a:r>
              <a:rPr lang="fr-FR" sz="1200" dirty="0">
                <a:solidFill>
                  <a:schemeClr val="tx2"/>
                </a:solidFill>
              </a:rPr>
              <a:t> N, </a:t>
            </a:r>
            <a:r>
              <a:rPr lang="fr-FR" sz="1200" dirty="0" err="1">
                <a:solidFill>
                  <a:schemeClr val="tx2"/>
                </a:solidFill>
              </a:rPr>
              <a:t>Fogliarini</a:t>
            </a:r>
            <a:r>
              <a:rPr lang="fr-FR" sz="1200" dirty="0">
                <a:solidFill>
                  <a:schemeClr val="tx2"/>
                </a:solidFill>
              </a:rPr>
              <a:t> A, Henry A, Caunes-Hilary N, </a:t>
            </a:r>
            <a:r>
              <a:rPr lang="fr-FR" sz="1200" dirty="0" err="1">
                <a:solidFill>
                  <a:schemeClr val="tx2"/>
                </a:solidFill>
              </a:rPr>
              <a:t>Villet</a:t>
            </a:r>
            <a:r>
              <a:rPr lang="fr-FR" sz="1200" dirty="0">
                <a:solidFill>
                  <a:schemeClr val="tx2"/>
                </a:solidFill>
              </a:rPr>
              <a:t> S, </a:t>
            </a:r>
            <a:r>
              <a:rPr lang="fr-FR" sz="1200" dirty="0" err="1">
                <a:solidFill>
                  <a:schemeClr val="tx2"/>
                </a:solidFill>
              </a:rPr>
              <a:t>Villatte</a:t>
            </a:r>
            <a:r>
              <a:rPr lang="fr-FR" sz="1200" dirty="0">
                <a:solidFill>
                  <a:schemeClr val="tx2"/>
                </a:solidFill>
              </a:rPr>
              <a:t> C, </a:t>
            </a:r>
            <a:r>
              <a:rPr lang="fr-FR" sz="1200" dirty="0" err="1">
                <a:solidFill>
                  <a:schemeClr val="tx2"/>
                </a:solidFill>
              </a:rPr>
              <a:t>Frasie</a:t>
            </a:r>
            <a:r>
              <a:rPr lang="fr-FR" sz="1200" dirty="0">
                <a:solidFill>
                  <a:schemeClr val="tx2"/>
                </a:solidFill>
              </a:rPr>
              <a:t> V, </a:t>
            </a:r>
            <a:r>
              <a:rPr lang="fr-FR" sz="1200" dirty="0" err="1">
                <a:solidFill>
                  <a:schemeClr val="tx2"/>
                </a:solidFill>
              </a:rPr>
              <a:t>Triolaire</a:t>
            </a:r>
            <a:r>
              <a:rPr lang="fr-FR" sz="1200" dirty="0">
                <a:solidFill>
                  <a:schemeClr val="tx2"/>
                </a:solidFill>
              </a:rPr>
              <a:t> V, </a:t>
            </a:r>
            <a:r>
              <a:rPr lang="fr-FR" sz="1200" dirty="0" err="1">
                <a:solidFill>
                  <a:schemeClr val="tx2"/>
                </a:solidFill>
              </a:rPr>
              <a:t>Barbarot</a:t>
            </a:r>
            <a:r>
              <a:rPr lang="fr-FR" sz="1200" dirty="0">
                <a:solidFill>
                  <a:schemeClr val="tx2"/>
                </a:solidFill>
              </a:rPr>
              <a:t> V, </a:t>
            </a:r>
            <a:r>
              <a:rPr lang="fr-FR" sz="1200" dirty="0" err="1">
                <a:solidFill>
                  <a:schemeClr val="tx2"/>
                </a:solidFill>
              </a:rPr>
              <a:t>Commer</a:t>
            </a:r>
            <a:r>
              <a:rPr lang="fr-FR" sz="1200" dirty="0">
                <a:solidFill>
                  <a:schemeClr val="tx2"/>
                </a:solidFill>
              </a:rPr>
              <a:t> JM, Hutin A, </a:t>
            </a:r>
            <a:r>
              <a:rPr lang="fr-FR" sz="1200" dirty="0" err="1">
                <a:solidFill>
                  <a:schemeClr val="tx2"/>
                </a:solidFill>
              </a:rPr>
              <a:t>Chvetzoff</a:t>
            </a:r>
            <a:r>
              <a:rPr lang="fr-FR" sz="1200" dirty="0">
                <a:solidFill>
                  <a:schemeClr val="tx2"/>
                </a:solidFill>
              </a:rPr>
              <a:t> G. PALLIA-10, a screening </a:t>
            </a:r>
            <a:r>
              <a:rPr lang="fr-FR" sz="1200" dirty="0" err="1">
                <a:solidFill>
                  <a:schemeClr val="tx2"/>
                </a:solidFill>
              </a:rPr>
              <a:t>tool</a:t>
            </a:r>
            <a:r>
              <a:rPr lang="fr-FR" sz="1200" dirty="0">
                <a:solidFill>
                  <a:schemeClr val="tx2"/>
                </a:solidFill>
              </a:rPr>
              <a:t> to </a:t>
            </a:r>
            <a:r>
              <a:rPr lang="fr-FR" sz="1200" dirty="0" err="1">
                <a:solidFill>
                  <a:schemeClr val="tx2"/>
                </a:solidFill>
              </a:rPr>
              <a:t>identify</a:t>
            </a:r>
            <a:r>
              <a:rPr lang="fr-FR" sz="1200" dirty="0">
                <a:solidFill>
                  <a:schemeClr val="tx2"/>
                </a:solidFill>
              </a:rPr>
              <a:t> patients </a:t>
            </a:r>
            <a:r>
              <a:rPr lang="fr-FR" sz="1200" dirty="0" err="1">
                <a:solidFill>
                  <a:schemeClr val="tx2"/>
                </a:solidFill>
              </a:rPr>
              <a:t>needing</a:t>
            </a:r>
            <a:r>
              <a:rPr lang="fr-FR" sz="1200" dirty="0">
                <a:solidFill>
                  <a:schemeClr val="tx2"/>
                </a:solidFill>
              </a:rPr>
              <a:t> palliative care </a:t>
            </a:r>
            <a:r>
              <a:rPr lang="fr-FR" sz="1200" dirty="0" err="1">
                <a:solidFill>
                  <a:schemeClr val="tx2"/>
                </a:solidFill>
              </a:rPr>
              <a:t>referral</a:t>
            </a:r>
            <a:r>
              <a:rPr lang="fr-FR" sz="1200" dirty="0">
                <a:solidFill>
                  <a:schemeClr val="tx2"/>
                </a:solidFill>
              </a:rPr>
              <a:t> in </a:t>
            </a:r>
            <a:r>
              <a:rPr lang="fr-FR" sz="1200" dirty="0" err="1">
                <a:solidFill>
                  <a:schemeClr val="tx2"/>
                </a:solidFill>
              </a:rPr>
              <a:t>comprehensive</a:t>
            </a:r>
            <a:r>
              <a:rPr lang="fr-FR" sz="1200" dirty="0">
                <a:solidFill>
                  <a:schemeClr val="tx2"/>
                </a:solidFill>
              </a:rPr>
              <a:t> cancer centers: a prospective </a:t>
            </a:r>
            <a:r>
              <a:rPr lang="fr-FR" sz="1200" dirty="0" err="1">
                <a:solidFill>
                  <a:schemeClr val="tx2"/>
                </a:solidFill>
              </a:rPr>
              <a:t>multicentric</a:t>
            </a:r>
            <a:r>
              <a:rPr lang="fr-FR" sz="1200" dirty="0">
                <a:solidFill>
                  <a:schemeClr val="tx2"/>
                </a:solidFill>
              </a:rPr>
              <a:t> </a:t>
            </a:r>
            <a:r>
              <a:rPr lang="fr-FR" sz="1200" dirty="0" err="1">
                <a:solidFill>
                  <a:schemeClr val="tx2"/>
                </a:solidFill>
              </a:rPr>
              <a:t>study</a:t>
            </a:r>
            <a:r>
              <a:rPr lang="fr-FR" sz="1200" dirty="0">
                <a:solidFill>
                  <a:schemeClr val="tx2"/>
                </a:solidFill>
              </a:rPr>
              <a:t> (PREPA-10). Cancer Med. 2019 Jun;8(6):2950-2961.</a:t>
            </a:r>
          </a:p>
        </p:txBody>
      </p:sp>
    </p:spTree>
    <p:extLst>
      <p:ext uri="{BB962C8B-B14F-4D97-AF65-F5344CB8AC3E}">
        <p14:creationId xmlns:p14="http://schemas.microsoft.com/office/powerpoint/2010/main" val="2807820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1143000"/>
          </a:xfrm>
        </p:spPr>
        <p:txBody>
          <a:bodyPr/>
          <a:lstStyle/>
          <a:p>
            <a:r>
              <a:rPr lang="fr-FR" dirty="0"/>
              <a:t>Schéma de l’étude</a:t>
            </a:r>
          </a:p>
        </p:txBody>
      </p:sp>
      <p:pic>
        <p:nvPicPr>
          <p:cNvPr id="4" name="Image 3">
            <a:extLst>
              <a:ext uri="{FF2B5EF4-FFF2-40B4-BE49-F238E27FC236}">
                <a16:creationId xmlns:a16="http://schemas.microsoft.com/office/drawing/2014/main" id="{6E4F999F-6397-47E7-9552-3E26037E06D9}"/>
              </a:ext>
            </a:extLst>
          </p:cNvPr>
          <p:cNvPicPr/>
          <p:nvPr/>
        </p:nvPicPr>
        <p:blipFill rotWithShape="1">
          <a:blip r:embed="rId2"/>
          <a:srcRect l="2365" r="2667"/>
          <a:stretch/>
        </p:blipFill>
        <p:spPr bwMode="auto">
          <a:xfrm>
            <a:off x="143508" y="1772816"/>
            <a:ext cx="8856984" cy="3600400"/>
          </a:xfrm>
          <a:prstGeom prst="rect">
            <a:avLst/>
          </a:prstGeom>
          <a:ln>
            <a:noFill/>
          </a:ln>
          <a:extLst>
            <a:ext uri="{53640926-AAD7-44D8-BBD7-CCE9431645EC}">
              <a14:shadowObscured xmlns:a14="http://schemas.microsoft.com/office/drawing/2010/main"/>
            </a:ext>
          </a:extLst>
        </p:spPr>
      </p:pic>
      <p:sp>
        <p:nvSpPr>
          <p:cNvPr id="2" name="ZoneTexte 1">
            <a:extLst>
              <a:ext uri="{FF2B5EF4-FFF2-40B4-BE49-F238E27FC236}">
                <a16:creationId xmlns:a16="http://schemas.microsoft.com/office/drawing/2014/main" id="{3476217A-68AB-43B9-A2A7-32C18142A1E3}"/>
              </a:ext>
            </a:extLst>
          </p:cNvPr>
          <p:cNvSpPr txBox="1"/>
          <p:nvPr/>
        </p:nvSpPr>
        <p:spPr>
          <a:xfrm>
            <a:off x="660090" y="5373216"/>
            <a:ext cx="8026710" cy="369332"/>
          </a:xfrm>
          <a:prstGeom prst="rect">
            <a:avLst/>
          </a:prstGeom>
          <a:noFill/>
        </p:spPr>
        <p:txBody>
          <a:bodyPr wrap="square" rtlCol="0">
            <a:spAutoFit/>
          </a:bodyPr>
          <a:lstStyle/>
          <a:p>
            <a:r>
              <a:rPr lang="fr-FR" dirty="0">
                <a:solidFill>
                  <a:schemeClr val="tx2"/>
                </a:solidFill>
              </a:rPr>
              <a:t>Randomisation stratifiée sur la prise en charge par une équipe douleur : oui/non</a:t>
            </a:r>
          </a:p>
        </p:txBody>
      </p:sp>
    </p:spTree>
    <p:extLst>
      <p:ext uri="{BB962C8B-B14F-4D97-AF65-F5344CB8AC3E}">
        <p14:creationId xmlns:p14="http://schemas.microsoft.com/office/powerpoint/2010/main" val="1119189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CB0BE4F8-5876-4BC3-B22E-A3BE71799662}"/>
              </a:ext>
            </a:extLst>
          </p:cNvPr>
          <p:cNvSpPr>
            <a:spLocks noGrp="1"/>
          </p:cNvSpPr>
          <p:nvPr>
            <p:ph idx="1"/>
          </p:nvPr>
        </p:nvSpPr>
        <p:spPr>
          <a:xfrm>
            <a:off x="143508" y="1614870"/>
            <a:ext cx="8856984" cy="4896544"/>
          </a:xfrm>
        </p:spPr>
        <p:txBody>
          <a:bodyPr>
            <a:noAutofit/>
          </a:bodyPr>
          <a:lstStyle/>
          <a:p>
            <a:pPr marL="0" indent="0" algn="just">
              <a:lnSpc>
                <a:spcPct val="110000"/>
              </a:lnSpc>
              <a:spcBef>
                <a:spcPts val="0"/>
              </a:spcBef>
              <a:buNone/>
            </a:pPr>
            <a:r>
              <a:rPr lang="fr-FR" sz="1800" b="1" dirty="0"/>
              <a:t>Objectif principal </a:t>
            </a:r>
            <a:r>
              <a:rPr lang="fr-FR" sz="1800" dirty="0"/>
              <a:t>: Comparer, dans le contexte d’une venue non programmée en centre de lutte contre le cancer, l’efficacité (en termes </a:t>
            </a:r>
            <a:r>
              <a:rPr lang="fr-FR" sz="1800" b="1" dirty="0"/>
              <a:t>d’agressivité des soins en fin de vie</a:t>
            </a:r>
            <a:r>
              <a:rPr lang="fr-FR" sz="1800" dirty="0"/>
              <a:t>) d'une orientation systématique vers les soins palliatifs des patients atteints de cancer et nécessitant des soins palliatifs selon l’échelle Pallia 10.</a:t>
            </a:r>
          </a:p>
          <a:p>
            <a:pPr marL="0" indent="0" algn="just">
              <a:lnSpc>
                <a:spcPct val="110000"/>
              </a:lnSpc>
              <a:spcBef>
                <a:spcPts val="0"/>
              </a:spcBef>
              <a:buNone/>
            </a:pPr>
            <a:endParaRPr lang="fr-FR" sz="900" dirty="0"/>
          </a:p>
          <a:p>
            <a:pPr marL="0" indent="0" algn="just">
              <a:lnSpc>
                <a:spcPct val="110000"/>
              </a:lnSpc>
              <a:spcBef>
                <a:spcPts val="0"/>
              </a:spcBef>
              <a:buNone/>
            </a:pPr>
            <a:endParaRPr lang="fr-FR" sz="900" dirty="0"/>
          </a:p>
          <a:p>
            <a:pPr marL="0" lvl="0" indent="0" algn="just">
              <a:lnSpc>
                <a:spcPct val="110000"/>
              </a:lnSpc>
              <a:spcBef>
                <a:spcPts val="0"/>
              </a:spcBef>
              <a:buNone/>
            </a:pPr>
            <a:r>
              <a:rPr lang="fr-FR" sz="1800" b="1" dirty="0"/>
              <a:t>Critère de jugement principal : </a:t>
            </a:r>
            <a:r>
              <a:rPr lang="fr-FR" sz="1800" dirty="0"/>
              <a:t>proportion de patients considérés en échec au regard du niveau d’agressivité des soins en fin de vie. </a:t>
            </a:r>
          </a:p>
          <a:p>
            <a:pPr marL="0" lvl="0" indent="0" algn="just">
              <a:lnSpc>
                <a:spcPct val="110000"/>
              </a:lnSpc>
              <a:spcBef>
                <a:spcPts val="0"/>
              </a:spcBef>
              <a:buNone/>
            </a:pPr>
            <a:r>
              <a:rPr lang="fr-FR" sz="1800" dirty="0"/>
              <a:t>Les patients qui remplissent au moins un des critères suivants seront considérés en échec :</a:t>
            </a:r>
          </a:p>
          <a:p>
            <a:pPr algn="just">
              <a:lnSpc>
                <a:spcPct val="110000"/>
              </a:lnSpc>
              <a:spcBef>
                <a:spcPts val="0"/>
              </a:spcBef>
            </a:pPr>
            <a:r>
              <a:rPr lang="fr-FR" sz="1800" dirty="0"/>
              <a:t>Plus d’une hospitalisation dans les 30 derniers jours de vie ;</a:t>
            </a:r>
          </a:p>
          <a:p>
            <a:pPr algn="just">
              <a:lnSpc>
                <a:spcPct val="110000"/>
              </a:lnSpc>
              <a:spcBef>
                <a:spcPts val="0"/>
              </a:spcBef>
            </a:pPr>
            <a:r>
              <a:rPr lang="fr-FR" sz="1800" dirty="0"/>
              <a:t>Plus d’un passage dans un service d’urgence dans les 30 derniers jours de vie ;</a:t>
            </a:r>
          </a:p>
          <a:p>
            <a:pPr algn="just">
              <a:lnSpc>
                <a:spcPct val="110000"/>
              </a:lnSpc>
              <a:spcBef>
                <a:spcPts val="0"/>
              </a:spcBef>
            </a:pPr>
            <a:r>
              <a:rPr lang="fr-FR" sz="1800" dirty="0"/>
              <a:t>Plus de 14 jours à en hospitalisation dans les 30 derniers jours de vie ;</a:t>
            </a:r>
          </a:p>
          <a:p>
            <a:pPr algn="just">
              <a:lnSpc>
                <a:spcPct val="110000"/>
              </a:lnSpc>
              <a:spcBef>
                <a:spcPts val="0"/>
              </a:spcBef>
            </a:pPr>
            <a:r>
              <a:rPr lang="fr-FR" sz="1800" dirty="0"/>
              <a:t>Hospitalisation dans un service de réanimation dans les 30 derniers jours de vie ;</a:t>
            </a:r>
          </a:p>
          <a:p>
            <a:pPr algn="just">
              <a:lnSpc>
                <a:spcPct val="110000"/>
              </a:lnSpc>
              <a:spcBef>
                <a:spcPts val="0"/>
              </a:spcBef>
            </a:pPr>
            <a:r>
              <a:rPr lang="fr-FR" sz="1800" dirty="0"/>
              <a:t>Traitement de chimiothérapie dans les 14 derniers jours de vie ; </a:t>
            </a:r>
          </a:p>
          <a:p>
            <a:pPr algn="just">
              <a:lnSpc>
                <a:spcPct val="110000"/>
              </a:lnSpc>
              <a:spcBef>
                <a:spcPts val="0"/>
              </a:spcBef>
            </a:pPr>
            <a:r>
              <a:rPr lang="fr-FR" sz="1800" dirty="0"/>
              <a:t>Nouvelle ligne de chimiothérapie initié dans les 30 derniers jours de vie ;</a:t>
            </a:r>
          </a:p>
          <a:p>
            <a:pPr algn="just">
              <a:lnSpc>
                <a:spcPct val="110000"/>
              </a:lnSpc>
              <a:spcBef>
                <a:spcPts val="0"/>
              </a:spcBef>
            </a:pPr>
            <a:r>
              <a:rPr lang="fr-FR" sz="1800" dirty="0"/>
              <a:t>Décès en hôpital de soins actifs.</a:t>
            </a:r>
          </a:p>
          <a:p>
            <a:pPr marL="0" lvl="0" indent="0" algn="just">
              <a:spcBef>
                <a:spcPts val="0"/>
              </a:spcBef>
              <a:buNone/>
            </a:pPr>
            <a:endParaRPr lang="fr-FR" sz="1800" dirty="0"/>
          </a:p>
          <a:p>
            <a:pPr marL="266700" indent="-177800" algn="just">
              <a:spcBef>
                <a:spcPts val="0"/>
              </a:spcBef>
              <a:buNone/>
            </a:pPr>
            <a:endParaRPr lang="fr-FR" sz="1600" dirty="0"/>
          </a:p>
        </p:txBody>
      </p:sp>
      <p:sp>
        <p:nvSpPr>
          <p:cNvPr id="3" name="Titre 2">
            <a:extLst>
              <a:ext uri="{FF2B5EF4-FFF2-40B4-BE49-F238E27FC236}">
                <a16:creationId xmlns:a16="http://schemas.microsoft.com/office/drawing/2014/main" id="{8ECDA0CB-4A7A-41EA-AE9A-5BC8F39BA79A}"/>
              </a:ext>
            </a:extLst>
          </p:cNvPr>
          <p:cNvSpPr>
            <a:spLocks noGrp="1"/>
          </p:cNvSpPr>
          <p:nvPr>
            <p:ph type="title"/>
          </p:nvPr>
        </p:nvSpPr>
        <p:spPr/>
        <p:txBody>
          <a:bodyPr/>
          <a:lstStyle/>
          <a:p>
            <a:r>
              <a:rPr lang="fr-FR" dirty="0"/>
              <a:t>Objectif principal de l’étude</a:t>
            </a:r>
          </a:p>
        </p:txBody>
      </p:sp>
    </p:spTree>
    <p:extLst>
      <p:ext uri="{BB962C8B-B14F-4D97-AF65-F5344CB8AC3E}">
        <p14:creationId xmlns:p14="http://schemas.microsoft.com/office/powerpoint/2010/main" val="1264873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4778DCF6-BEF1-4426-AE31-CFB7550E7119}"/>
              </a:ext>
            </a:extLst>
          </p:cNvPr>
          <p:cNvSpPr>
            <a:spLocks noGrp="1"/>
          </p:cNvSpPr>
          <p:nvPr>
            <p:ph type="title"/>
          </p:nvPr>
        </p:nvSpPr>
        <p:spPr/>
        <p:txBody>
          <a:bodyPr/>
          <a:lstStyle/>
          <a:p>
            <a:r>
              <a:rPr lang="fr-FR" dirty="0"/>
              <a:t>Critères secondaires de l’étude</a:t>
            </a:r>
          </a:p>
        </p:txBody>
      </p:sp>
      <p:sp>
        <p:nvSpPr>
          <p:cNvPr id="4" name="Espace réservé du contenu 1">
            <a:extLst>
              <a:ext uri="{FF2B5EF4-FFF2-40B4-BE49-F238E27FC236}">
                <a16:creationId xmlns:a16="http://schemas.microsoft.com/office/drawing/2014/main" id="{430889BB-2788-4177-9255-26BA4E5FF63D}"/>
              </a:ext>
            </a:extLst>
          </p:cNvPr>
          <p:cNvSpPr>
            <a:spLocks noGrp="1"/>
          </p:cNvSpPr>
          <p:nvPr>
            <p:ph idx="1"/>
          </p:nvPr>
        </p:nvSpPr>
        <p:spPr>
          <a:xfrm>
            <a:off x="457200" y="1600200"/>
            <a:ext cx="8229600" cy="4525963"/>
          </a:xfrm>
        </p:spPr>
        <p:txBody>
          <a:bodyPr>
            <a:noAutofit/>
          </a:bodyPr>
          <a:lstStyle/>
          <a:p>
            <a:pPr marL="0" lvl="0" indent="0" algn="just">
              <a:spcBef>
                <a:spcPts val="0"/>
              </a:spcBef>
              <a:buNone/>
            </a:pPr>
            <a:r>
              <a:rPr lang="fr-FR" sz="2000" b="1" dirty="0"/>
              <a:t>Objectifs secondaires </a:t>
            </a:r>
            <a:r>
              <a:rPr lang="fr-FR" sz="2000" dirty="0"/>
              <a:t>: </a:t>
            </a:r>
          </a:p>
          <a:p>
            <a:pPr marL="666750" lvl="1" indent="-177800" algn="just">
              <a:spcBef>
                <a:spcPts val="0"/>
              </a:spcBef>
            </a:pPr>
            <a:r>
              <a:rPr lang="fr-FR" sz="2000" dirty="0"/>
              <a:t>Caractériser l’agressivité des soins en fin de vie ;</a:t>
            </a:r>
          </a:p>
          <a:p>
            <a:pPr marL="666750" lvl="1" indent="-177800" algn="just">
              <a:spcBef>
                <a:spcPts val="0"/>
              </a:spcBef>
            </a:pPr>
            <a:r>
              <a:rPr lang="fr-FR" sz="2000" dirty="0"/>
              <a:t>Ressources médicales mobilisées en matière de soins palliatifs ;</a:t>
            </a:r>
          </a:p>
          <a:p>
            <a:pPr marL="666750" lvl="1" indent="-177800" algn="just">
              <a:spcBef>
                <a:spcPts val="0"/>
              </a:spcBef>
            </a:pPr>
            <a:r>
              <a:rPr lang="fr-FR" sz="2000" dirty="0"/>
              <a:t>Qualité de Vie (HADS, FACT-G7) ;</a:t>
            </a:r>
          </a:p>
          <a:p>
            <a:pPr marL="666750" lvl="1" indent="-177800" algn="just">
              <a:spcBef>
                <a:spcPts val="0"/>
              </a:spcBef>
            </a:pPr>
            <a:r>
              <a:rPr lang="fr-FR" sz="2000" dirty="0"/>
              <a:t>Symptômes de la maladie cancéreuse (ESAS) ;</a:t>
            </a:r>
          </a:p>
          <a:p>
            <a:pPr marL="666750" lvl="1" indent="-177800" algn="just">
              <a:spcBef>
                <a:spcPts val="0"/>
              </a:spcBef>
            </a:pPr>
            <a:r>
              <a:rPr lang="fr-FR" sz="2000" dirty="0"/>
              <a:t>Lieu de décès ;</a:t>
            </a:r>
          </a:p>
          <a:p>
            <a:pPr marL="666750" lvl="1" indent="-177800" algn="just">
              <a:spcBef>
                <a:spcPts val="0"/>
              </a:spcBef>
            </a:pPr>
            <a:r>
              <a:rPr lang="fr-FR" sz="2000" dirty="0"/>
              <a:t>Survie Globale (SG) ;</a:t>
            </a:r>
          </a:p>
          <a:p>
            <a:pPr marL="266700" indent="-177800" algn="just">
              <a:spcBef>
                <a:spcPts val="0"/>
              </a:spcBef>
              <a:buNone/>
            </a:pPr>
            <a:r>
              <a:rPr lang="fr-FR" sz="2000" dirty="0"/>
              <a:t>Conduire des analyses coût-utilité et coût-efficacité (Part. : Lionel PERRIER)</a:t>
            </a:r>
          </a:p>
          <a:p>
            <a:pPr marL="0" indent="0">
              <a:buNone/>
            </a:pPr>
            <a:r>
              <a:rPr lang="fr-FR" sz="1000" dirty="0"/>
              <a:t> </a:t>
            </a:r>
          </a:p>
          <a:p>
            <a:pPr marL="0" indent="0" algn="just">
              <a:spcBef>
                <a:spcPts val="0"/>
              </a:spcBef>
              <a:buNone/>
            </a:pPr>
            <a:r>
              <a:rPr lang="fr-FR" sz="2000" b="1" dirty="0"/>
              <a:t>Objectifs exploratoires : </a:t>
            </a:r>
            <a:r>
              <a:rPr lang="fr-FR" sz="2000" dirty="0"/>
              <a:t>Etude intégrée de SHS (auto-questionnaires à remplir par les soignants des services d’urgence de jour) pour décrire leur perception des soins palliatifs précoces (Part. : Pr. Véronique CHRISTOPHE)</a:t>
            </a:r>
          </a:p>
          <a:p>
            <a:pPr marL="266700" indent="-177800" algn="just">
              <a:spcBef>
                <a:spcPts val="0"/>
              </a:spcBef>
              <a:buNone/>
            </a:pPr>
            <a:endParaRPr lang="fr-FR" sz="1800" dirty="0"/>
          </a:p>
        </p:txBody>
      </p:sp>
    </p:spTree>
    <p:extLst>
      <p:ext uri="{BB962C8B-B14F-4D97-AF65-F5344CB8AC3E}">
        <p14:creationId xmlns:p14="http://schemas.microsoft.com/office/powerpoint/2010/main" val="92438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81A18C5A-DA18-4AD1-994A-E0C0C6A550C3}"/>
              </a:ext>
            </a:extLst>
          </p:cNvPr>
          <p:cNvSpPr>
            <a:spLocks noGrp="1"/>
          </p:cNvSpPr>
          <p:nvPr>
            <p:ph idx="1"/>
          </p:nvPr>
        </p:nvSpPr>
        <p:spPr>
          <a:xfrm>
            <a:off x="282352" y="1417638"/>
            <a:ext cx="8579296" cy="5165724"/>
          </a:xfrm>
        </p:spPr>
        <p:txBody>
          <a:bodyPr>
            <a:normAutofit/>
          </a:bodyPr>
          <a:lstStyle/>
          <a:p>
            <a:pPr marL="0" indent="0" algn="just">
              <a:buNone/>
            </a:pPr>
            <a:r>
              <a:rPr lang="fr-FR" sz="1800" b="1" u="sng" dirty="0"/>
              <a:t>Principaux critères d’inclusion :</a:t>
            </a:r>
            <a:endParaRPr lang="fr-FR" sz="1800" dirty="0"/>
          </a:p>
          <a:p>
            <a:pPr lvl="0" indent="-254000" algn="just" fontAlgn="base"/>
            <a:r>
              <a:rPr lang="fr-FR" sz="1700" dirty="0"/>
              <a:t>Homme ou femme ≥ 18 ans ;</a:t>
            </a:r>
          </a:p>
          <a:p>
            <a:pPr lvl="0" indent="-254000" algn="just" fontAlgn="base"/>
            <a:r>
              <a:rPr lang="fr-FR" sz="1700" dirty="0"/>
              <a:t>Diagnostic confirmé de tout type de tumeur solide ou hématologique ;</a:t>
            </a:r>
          </a:p>
          <a:p>
            <a:pPr lvl="0" indent="-254000" algn="just" fontAlgn="base"/>
            <a:r>
              <a:rPr lang="fr-FR" sz="1700" dirty="0"/>
              <a:t>Admission non programmée pour cause d’évènement aigu intercurrent, non-prévisible et lié au cancer, à ses thérapies ou encore à une comorbidité ;</a:t>
            </a:r>
          </a:p>
          <a:p>
            <a:pPr lvl="0" indent="-254000" algn="just" fontAlgn="base"/>
            <a:r>
              <a:rPr lang="fr-FR" sz="1700" dirty="0"/>
              <a:t>Score PALLIA-10 &gt; 3/10.</a:t>
            </a:r>
            <a:endParaRPr lang="fr-FR" sz="1100" dirty="0"/>
          </a:p>
          <a:p>
            <a:pPr marL="0" indent="0" algn="just">
              <a:buNone/>
            </a:pPr>
            <a:r>
              <a:rPr lang="fr-FR" sz="1800" b="1" u="sng" dirty="0"/>
              <a:t>Principaux critères de non-inclusion :</a:t>
            </a:r>
            <a:endParaRPr lang="fr-FR" sz="1800" dirty="0"/>
          </a:p>
          <a:p>
            <a:pPr indent="-254000" algn="just" fontAlgn="base"/>
            <a:r>
              <a:rPr lang="fr-FR" sz="1700" dirty="0"/>
              <a:t>Patient inconscient, incapable de fournir un consentement éclairé et signé (contexte d’urgence) ;</a:t>
            </a:r>
          </a:p>
          <a:p>
            <a:pPr indent="-254000" algn="just" fontAlgn="base"/>
            <a:r>
              <a:rPr lang="fr-FR" sz="1700" dirty="0"/>
              <a:t>Randomisation antérieure dans cette étude clinique ;</a:t>
            </a:r>
          </a:p>
          <a:p>
            <a:pPr indent="-254000" algn="just" fontAlgn="base"/>
            <a:r>
              <a:rPr lang="fr-FR" sz="1700" dirty="0"/>
              <a:t>Patient déjà suivi par </a:t>
            </a:r>
            <a:r>
              <a:rPr lang="fr-FR" sz="1700" dirty="0" smtClean="0"/>
              <a:t>une équipe </a:t>
            </a:r>
            <a:r>
              <a:rPr lang="fr-FR" sz="1700" dirty="0"/>
              <a:t>de soins palliatifs ;</a:t>
            </a:r>
          </a:p>
          <a:p>
            <a:pPr indent="-254000" algn="just" fontAlgn="base"/>
            <a:r>
              <a:rPr lang="fr-FR" sz="1700" dirty="0"/>
              <a:t>Espérance de vie inférieure à 1 mois, selon le jugement du personnel du service d’urgence ;</a:t>
            </a:r>
          </a:p>
          <a:p>
            <a:pPr indent="-254000" algn="just" fontAlgn="base"/>
            <a:r>
              <a:rPr lang="fr-FR" sz="1700" dirty="0"/>
              <a:t>Toute condition médicale ou psychosociale susceptible de compromettre la capacité du patient à se conformer aux visites de l'étude ou de compromettre la collecte des résultats rapportés par le patient ;</a:t>
            </a:r>
          </a:p>
          <a:p>
            <a:pPr indent="-254000" algn="just" fontAlgn="base"/>
            <a:r>
              <a:rPr lang="fr-FR" sz="1700" dirty="0"/>
              <a:t>Patient sous tutelle ou curatelle.</a:t>
            </a:r>
          </a:p>
        </p:txBody>
      </p:sp>
      <p:sp>
        <p:nvSpPr>
          <p:cNvPr id="3" name="Titre 2">
            <a:extLst>
              <a:ext uri="{FF2B5EF4-FFF2-40B4-BE49-F238E27FC236}">
                <a16:creationId xmlns:a16="http://schemas.microsoft.com/office/drawing/2014/main" id="{673322DD-1B50-4D6A-9738-65C5FCC88482}"/>
              </a:ext>
            </a:extLst>
          </p:cNvPr>
          <p:cNvSpPr>
            <a:spLocks noGrp="1"/>
          </p:cNvSpPr>
          <p:nvPr>
            <p:ph type="title"/>
          </p:nvPr>
        </p:nvSpPr>
        <p:spPr/>
        <p:txBody>
          <a:bodyPr/>
          <a:lstStyle/>
          <a:p>
            <a:r>
              <a:rPr lang="fr-FR" dirty="0"/>
              <a:t>Population de l’étude</a:t>
            </a:r>
          </a:p>
        </p:txBody>
      </p:sp>
    </p:spTree>
    <p:extLst>
      <p:ext uri="{BB962C8B-B14F-4D97-AF65-F5344CB8AC3E}">
        <p14:creationId xmlns:p14="http://schemas.microsoft.com/office/powerpoint/2010/main" val="3140134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5B504DA0-4734-43D9-8B8B-F897C7A8EA6A}"/>
              </a:ext>
            </a:extLst>
          </p:cNvPr>
          <p:cNvSpPr>
            <a:spLocks noGrp="1"/>
          </p:cNvSpPr>
          <p:nvPr>
            <p:ph type="title"/>
          </p:nvPr>
        </p:nvSpPr>
        <p:spPr/>
        <p:txBody>
          <a:bodyPr/>
          <a:lstStyle/>
          <a:p>
            <a:r>
              <a:rPr lang="fr-FR" dirty="0"/>
              <a:t>Evaluations de l’étude</a:t>
            </a:r>
          </a:p>
        </p:txBody>
      </p:sp>
      <p:pic>
        <p:nvPicPr>
          <p:cNvPr id="5" name="Image 4">
            <a:extLst>
              <a:ext uri="{FF2B5EF4-FFF2-40B4-BE49-F238E27FC236}">
                <a16:creationId xmlns:a16="http://schemas.microsoft.com/office/drawing/2014/main" id="{E65604B1-A657-4C06-A15A-0B114FD5EDAE}"/>
              </a:ext>
            </a:extLst>
          </p:cNvPr>
          <p:cNvPicPr>
            <a:picLocks noChangeAspect="1"/>
          </p:cNvPicPr>
          <p:nvPr/>
        </p:nvPicPr>
        <p:blipFill rotWithShape="1">
          <a:blip r:embed="rId3"/>
          <a:srcRect b="6707"/>
          <a:stretch/>
        </p:blipFill>
        <p:spPr>
          <a:xfrm>
            <a:off x="523335" y="1556792"/>
            <a:ext cx="8097330" cy="4528613"/>
          </a:xfrm>
          <a:prstGeom prst="rect">
            <a:avLst/>
          </a:prstGeom>
        </p:spPr>
      </p:pic>
    </p:spTree>
    <p:extLst>
      <p:ext uri="{BB962C8B-B14F-4D97-AF65-F5344CB8AC3E}">
        <p14:creationId xmlns:p14="http://schemas.microsoft.com/office/powerpoint/2010/main" val="1382087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D716858D-CB36-42B0-8E35-E7AAFB3072A6}"/>
              </a:ext>
            </a:extLst>
          </p:cNvPr>
          <p:cNvSpPr>
            <a:spLocks noGrp="1"/>
          </p:cNvSpPr>
          <p:nvPr>
            <p:ph type="title"/>
          </p:nvPr>
        </p:nvSpPr>
        <p:spPr/>
        <p:txBody>
          <a:bodyPr/>
          <a:lstStyle/>
          <a:p>
            <a:r>
              <a:rPr lang="fr-FR" dirty="0"/>
              <a:t>Taille de l’échantillon</a:t>
            </a:r>
          </a:p>
        </p:txBody>
      </p:sp>
      <p:sp>
        <p:nvSpPr>
          <p:cNvPr id="9" name="Espace réservé du contenu 8">
            <a:extLst>
              <a:ext uri="{FF2B5EF4-FFF2-40B4-BE49-F238E27FC236}">
                <a16:creationId xmlns:a16="http://schemas.microsoft.com/office/drawing/2014/main" id="{B697D961-EBA1-483F-99C3-6C8B6B746E9C}"/>
              </a:ext>
            </a:extLst>
          </p:cNvPr>
          <p:cNvSpPr>
            <a:spLocks noGrp="1"/>
          </p:cNvSpPr>
          <p:nvPr>
            <p:ph idx="1"/>
          </p:nvPr>
        </p:nvSpPr>
        <p:spPr>
          <a:xfrm>
            <a:off x="457200" y="1556792"/>
            <a:ext cx="8229600" cy="4464496"/>
          </a:xfrm>
        </p:spPr>
        <p:txBody>
          <a:bodyPr>
            <a:normAutofit lnSpcReduction="10000"/>
          </a:bodyPr>
          <a:lstStyle/>
          <a:p>
            <a:pPr algn="just"/>
            <a:r>
              <a:rPr lang="fr-FR" sz="2400" dirty="0"/>
              <a:t>Hypothèses concernant le taux d'agressivité des soins dans le dernier mois de vie :</a:t>
            </a:r>
          </a:p>
          <a:p>
            <a:pPr lvl="1" algn="just"/>
            <a:r>
              <a:rPr lang="fr-FR" sz="2000" dirty="0"/>
              <a:t>Bras standard : 65% (taux actuellement observé</a:t>
            </a:r>
            <a:r>
              <a:rPr lang="fr-FR" sz="2000" baseline="30000" dirty="0"/>
              <a:t>1</a:t>
            </a:r>
            <a:r>
              <a:rPr lang="fr-FR" sz="2000" dirty="0"/>
              <a:t>) ;</a:t>
            </a:r>
          </a:p>
          <a:p>
            <a:pPr lvl="1" algn="just"/>
            <a:r>
              <a:rPr lang="fr-FR" sz="2000" dirty="0"/>
              <a:t>Bras expérimental : 45% (réduction de 20%) ;</a:t>
            </a:r>
          </a:p>
          <a:p>
            <a:pPr algn="just"/>
            <a:r>
              <a:rPr lang="fr-FR" sz="2400" dirty="0"/>
              <a:t>Risque </a:t>
            </a:r>
            <a:r>
              <a:rPr lang="el-GR" sz="2400" dirty="0"/>
              <a:t>α</a:t>
            </a:r>
            <a:r>
              <a:rPr lang="fr-FR" sz="2400" dirty="0"/>
              <a:t> : 5% en situation bilatérale ;</a:t>
            </a:r>
          </a:p>
          <a:p>
            <a:pPr algn="just"/>
            <a:r>
              <a:rPr lang="fr-FR" sz="2400" dirty="0"/>
              <a:t>Puissance statistique (1-</a:t>
            </a:r>
            <a:r>
              <a:rPr lang="el-GR" sz="2400" dirty="0"/>
              <a:t>β</a:t>
            </a:r>
            <a:r>
              <a:rPr lang="fr-FR" sz="2400" dirty="0"/>
              <a:t>) : 80% ;</a:t>
            </a:r>
          </a:p>
          <a:p>
            <a:pPr algn="just"/>
            <a:r>
              <a:rPr lang="fr-FR" sz="2400" dirty="0"/>
              <a:t>Total de 192 patients (96 patients par bras) ;</a:t>
            </a:r>
          </a:p>
          <a:p>
            <a:pPr algn="just">
              <a:buFont typeface="Wingdings" panose="05000000000000000000" pitchFamily="2" charset="2"/>
              <a:buChar char="Ø"/>
            </a:pPr>
            <a:r>
              <a:rPr lang="fr-FR" sz="2400" dirty="0"/>
              <a:t>Total de </a:t>
            </a:r>
            <a:r>
              <a:rPr lang="fr-FR" sz="2400" b="1" dirty="0"/>
              <a:t>240 patients randomisés (120 patients par bras)</a:t>
            </a:r>
          </a:p>
          <a:p>
            <a:pPr marL="355600" indent="0" algn="just">
              <a:buNone/>
            </a:pPr>
            <a:r>
              <a:rPr lang="fr-FR" sz="2400" dirty="0"/>
              <a:t>(20% de patients potentiellement non évaluables)</a:t>
            </a:r>
          </a:p>
          <a:p>
            <a:pPr marL="355600" indent="0" algn="just">
              <a:buNone/>
            </a:pPr>
            <a:endParaRPr lang="fr-FR" sz="2400" dirty="0"/>
          </a:p>
          <a:p>
            <a:pPr marL="355600" indent="0" algn="just">
              <a:buNone/>
            </a:pPr>
            <a:r>
              <a:rPr lang="fr-FR" sz="1500" baseline="30000" dirty="0"/>
              <a:t>1 </a:t>
            </a:r>
            <a:r>
              <a:rPr lang="fr-FR" sz="1700" dirty="0"/>
              <a:t>Picard A. Évaluation de l’agressivité des soins en fin de vie dans un Centre de Lutte contre le Cancer. Thèse de médecine générale. 08 novembre 2018.</a:t>
            </a:r>
            <a:endParaRPr lang="fr-FR" sz="2400" dirty="0"/>
          </a:p>
        </p:txBody>
      </p:sp>
    </p:spTree>
    <p:extLst>
      <p:ext uri="{BB962C8B-B14F-4D97-AF65-F5344CB8AC3E}">
        <p14:creationId xmlns:p14="http://schemas.microsoft.com/office/powerpoint/2010/main" val="252910430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8097</TotalTime>
  <Words>1258</Words>
  <Application>Microsoft Office PowerPoint</Application>
  <PresentationFormat>Affichage à l'écran (4:3)</PresentationFormat>
  <Paragraphs>137</Paragraphs>
  <Slides>13</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Trebuchet MS</vt:lpstr>
      <vt:lpstr>Wingdings</vt:lpstr>
      <vt:lpstr>Thème Office</vt:lpstr>
      <vt:lpstr>PALLU Etude randomisée, comparative , prospective, multicentrique de l’efficacité d’un adressage systématique en soins palliatifs chez des patients relevant d’une prise en charge palliative selon Pallia 10, lors d’une venue non programmée en centre de lutte contre le cancer  Pr Gisèle CHVETZOFF M. Julien Gautier Centre Léon Bérard, Lyon  Plateforme Nationale pour la Recherche sur la Fin de Vie Webinaire – 18 septembre 2023</vt:lpstr>
      <vt:lpstr>Généralités</vt:lpstr>
      <vt:lpstr>Rationnel</vt:lpstr>
      <vt:lpstr>Schéma de l’étude</vt:lpstr>
      <vt:lpstr>Objectif principal de l’étude</vt:lpstr>
      <vt:lpstr>Critères secondaires de l’étude</vt:lpstr>
      <vt:lpstr>Population de l’étude</vt:lpstr>
      <vt:lpstr>Evaluations de l’étude</vt:lpstr>
      <vt:lpstr>Taille de l’échantillon</vt:lpstr>
      <vt:lpstr>Calendrier prévisionnel</vt:lpstr>
      <vt:lpstr>Retour d’expérience</vt:lpstr>
      <vt:lpstr>Retour d’expérience</vt:lpstr>
      <vt:lpstr>MERCI DE VOTRE ATTENTION</vt:lpstr>
    </vt:vector>
  </TitlesOfParts>
  <Company>Centre Léon Bérard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dc:title>
  <dc:creator>BLANC Nathalie</dc:creator>
  <cp:lastModifiedBy>CHVETZOFF Gisèle</cp:lastModifiedBy>
  <cp:revision>68</cp:revision>
  <dcterms:created xsi:type="dcterms:W3CDTF">2015-06-23T13:48:26Z</dcterms:created>
  <dcterms:modified xsi:type="dcterms:W3CDTF">2023-09-18T05:42:15Z</dcterms:modified>
</cp:coreProperties>
</file>